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2" r:id="rId1"/>
  </p:sldMasterIdLst>
  <p:notesMasterIdLst>
    <p:notesMasterId r:id="rId10"/>
  </p:notesMasterIdLst>
  <p:sldIdLst>
    <p:sldId id="256" r:id="rId2"/>
    <p:sldId id="262" r:id="rId3"/>
    <p:sldId id="257" r:id="rId4"/>
    <p:sldId id="263" r:id="rId5"/>
    <p:sldId id="268" r:id="rId6"/>
    <p:sldId id="264" r:id="rId7"/>
    <p:sldId id="265" r:id="rId8"/>
    <p:sldId id="267" r:id="rId9"/>
  </p:sldIdLst>
  <p:sldSz cx="9144000" cy="6858000" type="screen4x3"/>
  <p:notesSz cx="6794500" cy="99314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738" autoAdjust="0"/>
  </p:normalViewPr>
  <p:slideViewPr>
    <p:cSldViewPr>
      <p:cViewPr>
        <p:scale>
          <a:sx n="70" d="100"/>
          <a:sy n="70" d="100"/>
        </p:scale>
        <p:origin x="-217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4486" cy="496031"/>
          </a:xfrm>
          <a:prstGeom prst="rect">
            <a:avLst/>
          </a:prstGeom>
        </p:spPr>
        <p:txBody>
          <a:bodyPr vert="horz" lIns="88230" tIns="44115" rIns="88230" bIns="44115" rtlCol="0"/>
          <a:lstStyle>
            <a:lvl1pPr algn="l">
              <a:defRPr sz="1200"/>
            </a:lvl1pPr>
          </a:lstStyle>
          <a:p>
            <a:endParaRPr lang="da-DK"/>
          </a:p>
        </p:txBody>
      </p:sp>
      <p:sp>
        <p:nvSpPr>
          <p:cNvPr id="3" name="Pladsholder til dato 2"/>
          <p:cNvSpPr>
            <a:spLocks noGrp="1"/>
          </p:cNvSpPr>
          <p:nvPr>
            <p:ph type="dt" idx="1"/>
          </p:nvPr>
        </p:nvSpPr>
        <p:spPr>
          <a:xfrm>
            <a:off x="3848496" y="0"/>
            <a:ext cx="2944486" cy="496031"/>
          </a:xfrm>
          <a:prstGeom prst="rect">
            <a:avLst/>
          </a:prstGeom>
        </p:spPr>
        <p:txBody>
          <a:bodyPr vert="horz" lIns="88230" tIns="44115" rIns="88230" bIns="44115" rtlCol="0"/>
          <a:lstStyle>
            <a:lvl1pPr algn="r">
              <a:defRPr sz="1200"/>
            </a:lvl1pPr>
          </a:lstStyle>
          <a:p>
            <a:fld id="{6BE7964A-056E-4BC4-8513-47AF57EA1D28}" type="datetimeFigureOut">
              <a:rPr lang="da-DK" smtClean="0"/>
              <a:pPr/>
              <a:t>19-05-2014</a:t>
            </a:fld>
            <a:endParaRPr lang="da-DK"/>
          </a:p>
        </p:txBody>
      </p:sp>
      <p:sp>
        <p:nvSpPr>
          <p:cNvPr id="4" name="Pladsholder til diasbillede 3"/>
          <p:cNvSpPr>
            <a:spLocks noGrp="1" noRot="1" noChangeAspect="1"/>
          </p:cNvSpPr>
          <p:nvPr>
            <p:ph type="sldImg" idx="2"/>
          </p:nvPr>
        </p:nvSpPr>
        <p:spPr>
          <a:xfrm>
            <a:off x="915988" y="746125"/>
            <a:ext cx="4962525" cy="3722688"/>
          </a:xfrm>
          <a:prstGeom prst="rect">
            <a:avLst/>
          </a:prstGeom>
          <a:noFill/>
          <a:ln w="12700">
            <a:solidFill>
              <a:prstClr val="black"/>
            </a:solidFill>
          </a:ln>
        </p:spPr>
        <p:txBody>
          <a:bodyPr vert="horz" lIns="88230" tIns="44115" rIns="88230" bIns="44115" rtlCol="0" anchor="ctr"/>
          <a:lstStyle/>
          <a:p>
            <a:endParaRPr lang="da-DK"/>
          </a:p>
        </p:txBody>
      </p:sp>
      <p:sp>
        <p:nvSpPr>
          <p:cNvPr id="5" name="Pladsholder til noter 4"/>
          <p:cNvSpPr>
            <a:spLocks noGrp="1"/>
          </p:cNvSpPr>
          <p:nvPr>
            <p:ph type="body" sz="quarter" idx="3"/>
          </p:nvPr>
        </p:nvSpPr>
        <p:spPr>
          <a:xfrm>
            <a:off x="679147" y="4716914"/>
            <a:ext cx="5436208" cy="4468899"/>
          </a:xfrm>
          <a:prstGeom prst="rect">
            <a:avLst/>
          </a:prstGeom>
        </p:spPr>
        <p:txBody>
          <a:bodyPr vert="horz" lIns="88230" tIns="44115" rIns="88230" bIns="44115"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33829"/>
            <a:ext cx="2944486" cy="496031"/>
          </a:xfrm>
          <a:prstGeom prst="rect">
            <a:avLst/>
          </a:prstGeom>
        </p:spPr>
        <p:txBody>
          <a:bodyPr vert="horz" lIns="88230" tIns="44115" rIns="88230" bIns="44115" rtlCol="0" anchor="b"/>
          <a:lstStyle>
            <a:lvl1pPr algn="l">
              <a:defRPr sz="1200"/>
            </a:lvl1pPr>
          </a:lstStyle>
          <a:p>
            <a:endParaRPr lang="da-DK"/>
          </a:p>
        </p:txBody>
      </p:sp>
      <p:sp>
        <p:nvSpPr>
          <p:cNvPr id="7" name="Pladsholder til diasnummer 6"/>
          <p:cNvSpPr>
            <a:spLocks noGrp="1"/>
          </p:cNvSpPr>
          <p:nvPr>
            <p:ph type="sldNum" sz="quarter" idx="5"/>
          </p:nvPr>
        </p:nvSpPr>
        <p:spPr>
          <a:xfrm>
            <a:off x="3848496" y="9433829"/>
            <a:ext cx="2944486" cy="496031"/>
          </a:xfrm>
          <a:prstGeom prst="rect">
            <a:avLst/>
          </a:prstGeom>
        </p:spPr>
        <p:txBody>
          <a:bodyPr vert="horz" lIns="88230" tIns="44115" rIns="88230" bIns="44115" rtlCol="0" anchor="b"/>
          <a:lstStyle>
            <a:lvl1pPr algn="r">
              <a:defRPr sz="1200"/>
            </a:lvl1pPr>
          </a:lstStyle>
          <a:p>
            <a:fld id="{42D57B78-86A4-495B-B8C0-00BE5F0A0A7F}" type="slidenum">
              <a:rPr lang="da-DK" smtClean="0"/>
              <a:pPr/>
              <a:t>‹nr.›</a:t>
            </a:fld>
            <a:endParaRPr lang="da-D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b="0" dirty="0" smtClean="0"/>
          </a:p>
          <a:p>
            <a:r>
              <a:rPr lang="da-DK" b="0" dirty="0" smtClean="0"/>
              <a:t>Tekst fra Sundhedsstyrelsens vejledningen i udarbejdelse af praksisplaner:</a:t>
            </a:r>
          </a:p>
          <a:p>
            <a:endParaRPr lang="da-DK" b="0" dirty="0" smtClean="0"/>
          </a:p>
          <a:p>
            <a:r>
              <a:rPr lang="da-DK" b="0" dirty="0" smtClean="0"/>
              <a:t>Formålet med praksisplanen er at beskrive,</a:t>
            </a:r>
            <a:r>
              <a:rPr lang="da-DK" b="0" baseline="0" dirty="0" smtClean="0"/>
              <a:t> hvilke opgaver de praktiserende læger skal varetage, snitflader til sygehuse og kommunerne. Samt indeholde overvejelser om kapacitet og fysisk placering af de praktiserende læger.</a:t>
            </a:r>
          </a:p>
          <a:p>
            <a:pPr>
              <a:buFont typeface="Arial" charset="0"/>
              <a:buNone/>
            </a:pPr>
            <a:endParaRPr lang="da-DK" b="0" dirty="0" smtClean="0"/>
          </a:p>
          <a:p>
            <a:pPr>
              <a:buFont typeface="Arial" charset="0"/>
              <a:buNone/>
            </a:pPr>
            <a:r>
              <a:rPr lang="da-DK" b="0" dirty="0" smtClean="0"/>
              <a:t>Praksisplanen bliver</a:t>
            </a:r>
            <a:r>
              <a:rPr lang="da-DK" b="0" baseline="0" dirty="0" smtClean="0"/>
              <a:t> således et centralt samarbejds- og planlægningsværktøj mellem region, kommuner og de praktiserende læger.</a:t>
            </a:r>
            <a:endParaRPr lang="da-DK" b="0" dirty="0" smtClean="0"/>
          </a:p>
          <a:p>
            <a:endParaRPr lang="da-DK" b="1" dirty="0" smtClean="0"/>
          </a:p>
          <a:p>
            <a:endParaRPr lang="da-DK" b="1" dirty="0" smtClean="0"/>
          </a:p>
          <a:p>
            <a:r>
              <a:rPr lang="da-DK" b="1" dirty="0" smtClean="0"/>
              <a:t>Om mødet:</a:t>
            </a:r>
          </a:p>
          <a:p>
            <a:r>
              <a:rPr lang="da-DK" b="1" dirty="0" smtClean="0"/>
              <a:t>Tid</a:t>
            </a:r>
            <a:r>
              <a:rPr lang="da-DK" b="1" dirty="0"/>
              <a:t>: </a:t>
            </a:r>
            <a:r>
              <a:rPr lang="da-DK" dirty="0"/>
              <a:t>Kl. 12-16.30, 20. maj </a:t>
            </a:r>
          </a:p>
          <a:p>
            <a:r>
              <a:rPr lang="da-DK" b="1" dirty="0"/>
              <a:t>Sted: </a:t>
            </a:r>
            <a:r>
              <a:rPr lang="da-DK" dirty="0"/>
              <a:t>Idrætscenter Vendsyssel, Stadionvej 17, 9760 Vrå.</a:t>
            </a:r>
          </a:p>
          <a:p>
            <a:r>
              <a:rPr lang="da-DK" b="1" dirty="0"/>
              <a:t>Kontaktperson: </a:t>
            </a:r>
            <a:r>
              <a:rPr lang="da-DK" dirty="0"/>
              <a:t>KKR</a:t>
            </a:r>
            <a:r>
              <a:rPr lang="da-DK" b="1" dirty="0"/>
              <a:t> </a:t>
            </a:r>
            <a:r>
              <a:rPr lang="da-DK" dirty="0"/>
              <a:t>Maria Christina Fosnæs Thorsager, 2520 1577,mft@aalborg.dk  </a:t>
            </a:r>
          </a:p>
          <a:p>
            <a:r>
              <a:rPr lang="da-DK" b="1" dirty="0"/>
              <a:t>Formål: </a:t>
            </a:r>
            <a:r>
              <a:rPr lang="da-DK" dirty="0"/>
              <a:t>Rådmanden holder oplæg som medlem af Praksisplanudvalget og Samarbejdsudvalget for almen læger. </a:t>
            </a:r>
          </a:p>
          <a:p>
            <a:r>
              <a:rPr lang="da-DK" b="1" dirty="0"/>
              <a:t>Mødet eller arrangementets deltagere: </a:t>
            </a:r>
            <a:r>
              <a:rPr lang="da-DK" dirty="0"/>
              <a:t>I Sundhedspolitisk Dialogforum er de kommunale medlemmer af sundhedskoordinationsudvalget og udvalgsformænd og næstformænd for alle 11 kommuner.  Sundhedsdirektørerne og Det fælleskommunale Sundhedssekretariat samt KKR sekretariatet deltager også i møderne.</a:t>
            </a:r>
          </a:p>
          <a:p>
            <a:r>
              <a:rPr lang="da-DK" b="1" dirty="0"/>
              <a:t>Tidsforbrug: </a:t>
            </a:r>
            <a:r>
              <a:rPr lang="da-DK" dirty="0"/>
              <a:t>20 minutter programsat. Fra kl. 12:00-12:20.</a:t>
            </a:r>
          </a:p>
          <a:p>
            <a:r>
              <a:rPr lang="da-DK" dirty="0"/>
              <a:t> </a:t>
            </a:r>
          </a:p>
        </p:txBody>
      </p:sp>
      <p:sp>
        <p:nvSpPr>
          <p:cNvPr id="4" name="Pladsholder til diasnummer 3"/>
          <p:cNvSpPr>
            <a:spLocks noGrp="1"/>
          </p:cNvSpPr>
          <p:nvPr>
            <p:ph type="sldNum" sz="quarter" idx="10"/>
          </p:nvPr>
        </p:nvSpPr>
        <p:spPr/>
        <p:txBody>
          <a:bodyPr/>
          <a:lstStyle/>
          <a:p>
            <a:fld id="{42D57B78-86A4-495B-B8C0-00BE5F0A0A7F}" type="slidenum">
              <a:rPr lang="da-DK" smtClean="0"/>
              <a:pPr/>
              <a:t>1</a:t>
            </a:fld>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Kommunerne skal</a:t>
            </a:r>
            <a:r>
              <a:rPr lang="da-DK" baseline="0" dirty="0" smtClean="0"/>
              <a:t> fastholde Praksisplanudvalget som central udvalg og bidragsyder i realiseringen af de praktiserende lægers medvirken til gennemføre nye sundhedsaftaler. </a:t>
            </a:r>
          </a:p>
          <a:p>
            <a:endParaRPr lang="da-DK" baseline="0" dirty="0" smtClean="0"/>
          </a:p>
          <a:p>
            <a:endParaRPr lang="da-DK" baseline="0" dirty="0" smtClean="0"/>
          </a:p>
          <a:p>
            <a:endParaRPr lang="da-DK" dirty="0"/>
          </a:p>
        </p:txBody>
      </p:sp>
      <p:sp>
        <p:nvSpPr>
          <p:cNvPr id="4" name="Pladsholder til diasnummer 3"/>
          <p:cNvSpPr>
            <a:spLocks noGrp="1"/>
          </p:cNvSpPr>
          <p:nvPr>
            <p:ph type="sldNum" sz="quarter" idx="10"/>
          </p:nvPr>
        </p:nvSpPr>
        <p:spPr/>
        <p:txBody>
          <a:bodyPr/>
          <a:lstStyle/>
          <a:p>
            <a:fld id="{01CE80AC-EE5C-4062-82FB-A9DADE5F4803}" type="slidenum">
              <a:rPr lang="da-DK" smtClean="0"/>
              <a:pPr/>
              <a:t>2</a:t>
            </a:fld>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a:t>De kommunale bidrag kan ses som fire temaer, som kommer på </a:t>
            </a:r>
            <a:r>
              <a:rPr lang="da-DK" dirty="0" smtClean="0"/>
              <a:t>denne og de næste  tre slides</a:t>
            </a:r>
            <a:endParaRPr lang="da-DK" dirty="0"/>
          </a:p>
          <a:p>
            <a:endParaRPr lang="da-DK" dirty="0"/>
          </a:p>
          <a:p>
            <a:r>
              <a:rPr lang="da-DK" dirty="0" smtClean="0"/>
              <a:t>Kommunerne fik sat fokus på en styrkelse af tilgængeligheden mellem praktiserende læger og det kommunale sundhedsvæsen. Kommunerne fik præciseret, at d</a:t>
            </a:r>
            <a:r>
              <a:rPr lang="da-DK" i="1" dirty="0" smtClean="0"/>
              <a:t>er skal konkretiseres initiativer på området.</a:t>
            </a:r>
          </a:p>
          <a:p>
            <a:endParaRPr lang="da-DK" dirty="0" smtClean="0"/>
          </a:p>
          <a:p>
            <a:r>
              <a:rPr lang="da-DK" dirty="0" smtClean="0"/>
              <a:t>Der bliver peget på, at behovet for koordinering vil stige mellem praktiserende lægers opgaver i det tværsektorielle samarbejde med sygehuse og med kommuner. Det er derfor vigtigt at sikre et godt samspil mellem de involverede parter i forbindelse med de kommende sundhedsaftaler. </a:t>
            </a:r>
          </a:p>
          <a:p>
            <a:endParaRPr lang="da-DK" dirty="0" smtClean="0"/>
          </a:p>
          <a:p>
            <a:r>
              <a:rPr lang="da-DK" dirty="0" smtClean="0"/>
              <a:t> Det er vigtigt, at der laves konkrete aftaler om opgavefordelingen mellem praktiserende læger, sygehuse og kommuner. Samarbejdet skal indrettes således, at sektorovergangene kan ske mest effektivt. Praksisplanen peger også på opgaveglidning mellem sygehuse og praktiserende læger. Og at der er behov for konkrete aftaler, hvilke opgaver praktiserende læger skal løse.</a:t>
            </a:r>
          </a:p>
          <a:p>
            <a:endParaRPr lang="da-DK" dirty="0"/>
          </a:p>
        </p:txBody>
      </p:sp>
      <p:sp>
        <p:nvSpPr>
          <p:cNvPr id="4" name="Pladsholder til diasnummer 3"/>
          <p:cNvSpPr>
            <a:spLocks noGrp="1"/>
          </p:cNvSpPr>
          <p:nvPr>
            <p:ph type="sldNum" sz="quarter" idx="10"/>
          </p:nvPr>
        </p:nvSpPr>
        <p:spPr/>
        <p:txBody>
          <a:bodyPr/>
          <a:lstStyle/>
          <a:p>
            <a:fld id="{42D57B78-86A4-495B-B8C0-00BE5F0A0A7F}" type="slidenum">
              <a:rPr lang="da-DK" smtClean="0"/>
              <a:pPr/>
              <a:t>3</a:t>
            </a:fld>
            <a:endParaRPr 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Kommunerne har sat fokus på behovet for analyser af forskelle i lægernes henvisninger til undersøgelser, behandlinger og indlæggelser på sygehusene. I Praksisplanudvalget var der enighed om, at supplere analysen med data omkring kommunale tilbud og belysning af eventuelle sammenhænge mellem disse og variationer i indlæggelserne fra almen praksis.</a:t>
            </a:r>
          </a:p>
          <a:p>
            <a:r>
              <a:rPr lang="da-DK" dirty="0" smtClean="0"/>
              <a:t> </a:t>
            </a:r>
          </a:p>
          <a:p>
            <a:r>
              <a:rPr lang="da-DK" dirty="0" smtClean="0"/>
              <a:t>En velfungerende almen praksis som en integreret del af det samlede sundhedsvæsen er en forudsætning for øget sundhed, kvalitetsudvikling over tid, rationel brug af ressourcer samt udvikling af det sammenhængende sundhedsvæsen i Region Nordjylland. Dette mål skal søges aktivt gennem oplysning via analyser og data, så de gode erfaringer kan anvise en fælles retning alle kan gå efter.</a:t>
            </a:r>
          </a:p>
          <a:p>
            <a:endParaRPr lang="da-DK" dirty="0" smtClean="0"/>
          </a:p>
          <a:p>
            <a:r>
              <a:rPr lang="da-DK" sz="1200" kern="1200" baseline="0" dirty="0" smtClean="0">
                <a:solidFill>
                  <a:schemeClr val="tx1"/>
                </a:solidFill>
                <a:latin typeface="+mn-lt"/>
                <a:ea typeface="+mn-ea"/>
                <a:cs typeface="+mn-cs"/>
              </a:rPr>
              <a:t>Fokus på styrkelse af sammenhængen mellem almen praksis og kommunerne i forhold til medicinhåndtering og sygebesøg. Endvidere vil der være fokus på styrkelse af forebyggelse af uønskede graviditeter, bl.a. med det formål at nedbringe antallet af aborter. </a:t>
            </a:r>
            <a:endParaRPr lang="da-DK" dirty="0" smtClean="0"/>
          </a:p>
        </p:txBody>
      </p:sp>
      <p:sp>
        <p:nvSpPr>
          <p:cNvPr id="4" name="Pladsholder til diasnummer 3"/>
          <p:cNvSpPr>
            <a:spLocks noGrp="1"/>
          </p:cNvSpPr>
          <p:nvPr>
            <p:ph type="sldNum" sz="quarter" idx="10"/>
          </p:nvPr>
        </p:nvSpPr>
        <p:spPr/>
        <p:txBody>
          <a:bodyPr/>
          <a:lstStyle/>
          <a:p>
            <a:fld id="{42D57B78-86A4-495B-B8C0-00BE5F0A0A7F}" type="slidenum">
              <a:rPr lang="da-DK" smtClean="0"/>
              <a:pPr/>
              <a:t>4</a:t>
            </a:fld>
            <a:endParaRPr 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Kommunerne har sat fokus på behovet for analyser af forskelle i lægernes henvisninger til undersøgelser, behandlinger og indlæggelser på sygehusene. I Praksisplanudvalget var der enighed om, at supplere analysen med data omkring kommunale tilbud og belysning af eventuelle sammenhænge mellem disse og variationer i indlæggelserne fra almen praksis.</a:t>
            </a:r>
          </a:p>
          <a:p>
            <a:r>
              <a:rPr lang="da-DK" dirty="0" smtClean="0"/>
              <a:t> </a:t>
            </a:r>
          </a:p>
          <a:p>
            <a:r>
              <a:rPr lang="da-DK" dirty="0" smtClean="0"/>
              <a:t>En velfungerende almen praksis som en integreret del af det samlede sundhedsvæsen er en forudsætning for øget sundhed, kvalitetsudvikling over tid, rationel brug af ressourcer samt udvikling af det sammenhængende sundhedsvæsen i Region Nordjylland. Dette mål skal søges aktivt gennem oplysning via analyser og data, så de gode erfaringer kan anvise en fælles retning alle kan gå efter.</a:t>
            </a:r>
          </a:p>
          <a:p>
            <a:endParaRPr lang="da-DK" dirty="0" smtClean="0"/>
          </a:p>
          <a:p>
            <a:r>
              <a:rPr lang="da-DK" sz="1200" kern="1200" baseline="0" dirty="0" smtClean="0">
                <a:solidFill>
                  <a:schemeClr val="tx1"/>
                </a:solidFill>
                <a:latin typeface="+mn-lt"/>
                <a:ea typeface="+mn-ea"/>
                <a:cs typeface="+mn-cs"/>
              </a:rPr>
              <a:t>Fokus på styrkelse af sammenhængen mellem almen praksis og kommunerne i forhold til medicinhåndtering og sygebesøg. Endvidere vil der være fokus på styrkelse af forebyggelse af uønskede graviditeter, bl.a. med det formål at nedbringe antallet af aborter. </a:t>
            </a:r>
            <a:endParaRPr lang="da-DK" dirty="0" smtClean="0"/>
          </a:p>
        </p:txBody>
      </p:sp>
      <p:sp>
        <p:nvSpPr>
          <p:cNvPr id="4" name="Pladsholder til diasnummer 3"/>
          <p:cNvSpPr>
            <a:spLocks noGrp="1"/>
          </p:cNvSpPr>
          <p:nvPr>
            <p:ph type="sldNum" sz="quarter" idx="10"/>
          </p:nvPr>
        </p:nvSpPr>
        <p:spPr/>
        <p:txBody>
          <a:bodyPr/>
          <a:lstStyle/>
          <a:p>
            <a:fld id="{42D57B78-86A4-495B-B8C0-00BE5F0A0A7F}" type="slidenum">
              <a:rPr lang="da-DK" smtClean="0"/>
              <a:pPr/>
              <a:t>5</a:t>
            </a:fld>
            <a:endParaRPr 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Kommunerne fik med, at det er væsentligt at have stor opmærksomhed på lægedækningen, og at praksisplanen skal indeholde konkrete initiativer til fastholdelse og rekruttering af praktiserende læger med henblik på at forebygge lægemangel.</a:t>
            </a:r>
          </a:p>
          <a:p>
            <a:r>
              <a:rPr lang="da-DK" dirty="0" smtClean="0"/>
              <a:t> </a:t>
            </a:r>
          </a:p>
          <a:p>
            <a:r>
              <a:rPr lang="da-DK" dirty="0" smtClean="0"/>
              <a:t>Praksisplan 1 indeholder mål om indsamling af viden om alder, sygdomsbyrde, livsstil og kapacitet i praksis. Denne viden skal bruges systematisk som pejlemærke ved generationsskifte og ophør i de enkelte områder i regionens kommuner. Det foregår dels i Samarbejdsudvalget for almen læger, samt  i Praksisplanudvalget.</a:t>
            </a:r>
          </a:p>
        </p:txBody>
      </p:sp>
      <p:sp>
        <p:nvSpPr>
          <p:cNvPr id="4" name="Pladsholder til diasnummer 3"/>
          <p:cNvSpPr>
            <a:spLocks noGrp="1"/>
          </p:cNvSpPr>
          <p:nvPr>
            <p:ph type="sldNum" sz="quarter" idx="10"/>
          </p:nvPr>
        </p:nvSpPr>
        <p:spPr/>
        <p:txBody>
          <a:bodyPr/>
          <a:lstStyle/>
          <a:p>
            <a:fld id="{42D57B78-86A4-495B-B8C0-00BE5F0A0A7F}" type="slidenum">
              <a:rPr lang="da-DK" smtClean="0"/>
              <a:pPr/>
              <a:t>6</a:t>
            </a:fld>
            <a:endParaRPr lang="da-D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Der skal være fokus på samarbejde omkring ressourceudnyttelse og opgavefordeling mellem sektorerne. Tidlig opsporing og henvisning til kommunale tilbud er centrale områder.  Når 3. generations sundhedsaftaler er indgået skal der arbejdes videre med at virkeliggøre konkrete indsatser og derefter følge op på disse indsatser. I centrum af dette arbejde er målbarhed og konkret fokus. Ligesom det er anført i Sundhedsstyrelsens rådgivning til her liggende udgave af praksisplanen.</a:t>
            </a:r>
          </a:p>
        </p:txBody>
      </p:sp>
      <p:sp>
        <p:nvSpPr>
          <p:cNvPr id="4" name="Pladsholder til diasnummer 3"/>
          <p:cNvSpPr>
            <a:spLocks noGrp="1"/>
          </p:cNvSpPr>
          <p:nvPr>
            <p:ph type="sldNum" sz="quarter" idx="10"/>
          </p:nvPr>
        </p:nvSpPr>
        <p:spPr/>
        <p:txBody>
          <a:bodyPr/>
          <a:lstStyle/>
          <a:p>
            <a:fld id="{42D57B78-86A4-495B-B8C0-00BE5F0A0A7F}" type="slidenum">
              <a:rPr lang="da-DK" smtClean="0"/>
              <a:pPr/>
              <a:t>7</a:t>
            </a:fld>
            <a:endParaRPr lang="da-D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Sundhedskoordinationsudvalget</a:t>
            </a:r>
            <a:r>
              <a:rPr lang="da-DK" baseline="0" dirty="0" smtClean="0"/>
              <a:t> har i sit høringssvar til praksisplanen ønsket, at praksisplanen genåbnes i efteråret 2014. </a:t>
            </a:r>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smtClean="0"/>
              <a:t>Dvs. forud for Sundhedskoordinationsudvalgets møde i oktober. </a:t>
            </a:r>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smtClean="0"/>
              <a:t>På det tidspunkt kendes konturerne af den ny sundhedsaftale og det kan sikres, at der er indledt en dialog med de praktiserende læger. </a:t>
            </a:r>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smtClean="0"/>
              <a:t>En dialog der er afgørende for at få de nødvendige aftaler med de praktiserende læger for at få realiseret sundhedsaftalerne.</a:t>
            </a:r>
            <a:endParaRPr lang="da-DK" dirty="0" smtClean="0"/>
          </a:p>
          <a:p>
            <a:endParaRPr lang="da-DK" dirty="0" smtClean="0"/>
          </a:p>
          <a:p>
            <a:endParaRPr lang="da-DK" dirty="0" smtClean="0"/>
          </a:p>
          <a:p>
            <a:r>
              <a:rPr lang="da-DK" dirty="0"/>
              <a:t> </a:t>
            </a:r>
          </a:p>
          <a:p>
            <a:r>
              <a:rPr lang="da-DK" dirty="0"/>
              <a:t>Kommunerne ønsker, at de kommende 3. generations sundhedsaftaler gennemføres sammen med de praktiserende læger. Arbejdet skal igangsættes i efteråret 2014. Der er aftalt en møderække i Praksisplanudvalget samt i Samarbejdsudvalget for almen læger. Kommunerne skal aktivt udnytte de fastlagte møder i Praksisplanudvalget til at få disse emner drøftet.</a:t>
            </a:r>
          </a:p>
          <a:p>
            <a:r>
              <a:rPr lang="da-DK" dirty="0"/>
              <a:t> </a:t>
            </a:r>
          </a:p>
          <a:p>
            <a:endParaRPr lang="da-DK"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Kommunerne skal fastholde opmærksomheden på sikring af lægedækning og tilgængelighed. Herunder behovet for mere detaljeret viden. </a:t>
            </a:r>
          </a:p>
          <a:p>
            <a:endParaRPr lang="da-DK" dirty="0"/>
          </a:p>
        </p:txBody>
      </p:sp>
      <p:sp>
        <p:nvSpPr>
          <p:cNvPr id="4" name="Pladsholder til diasnummer 3"/>
          <p:cNvSpPr>
            <a:spLocks noGrp="1"/>
          </p:cNvSpPr>
          <p:nvPr>
            <p:ph type="sldNum" sz="quarter" idx="10"/>
          </p:nvPr>
        </p:nvSpPr>
        <p:spPr/>
        <p:txBody>
          <a:bodyPr/>
          <a:lstStyle/>
          <a:p>
            <a:fld id="{42D57B78-86A4-495B-B8C0-00BE5F0A0A7F}" type="slidenum">
              <a:rPr lang="da-DK" smtClean="0"/>
              <a:pPr/>
              <a:t>8</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bg>
      <p:bgPr>
        <a:solidFill>
          <a:srgbClr val="140667">
            <a:alpha val="0"/>
          </a:srgbClr>
        </a:solidFill>
        <a:effectLst/>
      </p:bgPr>
    </p:bg>
    <p:spTree>
      <p:nvGrpSpPr>
        <p:cNvPr id="1" name=""/>
        <p:cNvGrpSpPr/>
        <p:nvPr/>
      </p:nvGrpSpPr>
      <p:grpSpPr>
        <a:xfrm>
          <a:off x="0" y="0"/>
          <a:ext cx="0" cy="0"/>
          <a:chOff x="0" y="0"/>
          <a:chExt cx="0" cy="0"/>
        </a:xfrm>
      </p:grpSpPr>
      <p:pic>
        <p:nvPicPr>
          <p:cNvPr id="3074" name="Picture 2"/>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1506" name="Rectangle 2"/>
          <p:cNvSpPr>
            <a:spLocks noGrp="1" noChangeArrowheads="1"/>
          </p:cNvSpPr>
          <p:nvPr>
            <p:ph type="ctrTitle"/>
          </p:nvPr>
        </p:nvSpPr>
        <p:spPr>
          <a:xfrm>
            <a:off x="251520" y="2392190"/>
            <a:ext cx="8460472" cy="714380"/>
          </a:xfrm>
          <a:noFill/>
        </p:spPr>
        <p:txBody>
          <a:bodyPr>
            <a:noAutofit/>
          </a:bodyPr>
          <a:lstStyle>
            <a:lvl1pPr algn="l">
              <a:defRPr sz="4500" baseline="0">
                <a:solidFill>
                  <a:schemeClr val="bg1"/>
                </a:solidFill>
              </a:defRPr>
            </a:lvl1pPr>
          </a:lstStyle>
          <a:p>
            <a:r>
              <a:rPr lang="da-DK" smtClean="0"/>
              <a:t>Klik for at redigere titeltypografi i masteren</a:t>
            </a:r>
            <a:endParaRPr lang="da-DK" dirty="0"/>
          </a:p>
        </p:txBody>
      </p:sp>
      <p:sp>
        <p:nvSpPr>
          <p:cNvPr id="17" name="Rectangle 66"/>
          <p:cNvSpPr>
            <a:spLocks noGrp="1" noChangeAspect="1" noChangeArrowheads="1"/>
          </p:cNvSpPr>
          <p:nvPr>
            <p:ph type="subTitle" idx="1"/>
          </p:nvPr>
        </p:nvSpPr>
        <p:spPr>
          <a:xfrm>
            <a:off x="251520" y="3232000"/>
            <a:ext cx="8496944" cy="1781176"/>
          </a:xfrm>
          <a:noFill/>
        </p:spPr>
        <p:txBody>
          <a:bodyPr lIns="91440" tIns="45720"/>
          <a:lstStyle>
            <a:lvl1pPr marL="0" indent="0" algn="l">
              <a:buFontTx/>
              <a:buNone/>
              <a:defRPr sz="2400">
                <a:solidFill>
                  <a:schemeClr val="bg1"/>
                </a:solidFill>
              </a:defRPr>
            </a:lvl1pPr>
          </a:lstStyle>
          <a:p>
            <a:r>
              <a:rPr lang="da-DK" smtClean="0"/>
              <a:t>Klik for at redigere undertiteltypografien i masteren</a:t>
            </a:r>
            <a:endParaRPr lang="da-DK"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o indholdsobjekter">
    <p:spTree>
      <p:nvGrpSpPr>
        <p:cNvPr id="1" name=""/>
        <p:cNvGrpSpPr/>
        <p:nvPr/>
      </p:nvGrpSpPr>
      <p:grpSpPr>
        <a:xfrm>
          <a:off x="0" y="0"/>
          <a:ext cx="0" cy="0"/>
          <a:chOff x="0" y="0"/>
          <a:chExt cx="0" cy="0"/>
        </a:xfrm>
      </p:grpSpPr>
      <p:pic>
        <p:nvPicPr>
          <p:cNvPr id="10" name="Picture 2"/>
          <p:cNvPicPr>
            <a:picLocks noChangeAspect="1" noChangeArrowheads="1"/>
          </p:cNvPicPr>
          <p:nvPr userDrawn="1"/>
        </p:nvPicPr>
        <p:blipFill>
          <a:blip r:embed="rId2" cstate="print"/>
          <a:srcRect r="50000"/>
          <a:stretch>
            <a:fillRect/>
          </a:stretch>
        </p:blipFill>
        <p:spPr bwMode="auto">
          <a:xfrm>
            <a:off x="0" y="1"/>
            <a:ext cx="4571999" cy="6857999"/>
          </a:xfrm>
          <a:prstGeom prst="rect">
            <a:avLst/>
          </a:prstGeom>
          <a:noFill/>
          <a:ln w="9525">
            <a:noFill/>
            <a:miter lim="800000"/>
            <a:headEnd/>
            <a:tailEnd/>
          </a:ln>
          <a:effectLst/>
        </p:spPr>
      </p:pic>
      <p:sp>
        <p:nvSpPr>
          <p:cNvPr id="4" name="Pladsholder til indhold 3"/>
          <p:cNvSpPr>
            <a:spLocks noGrp="1"/>
          </p:cNvSpPr>
          <p:nvPr>
            <p:ph sz="half" idx="2"/>
          </p:nvPr>
        </p:nvSpPr>
        <p:spPr>
          <a:xfrm>
            <a:off x="4572000" y="0"/>
            <a:ext cx="4572000" cy="6858000"/>
          </a:xfrm>
        </p:spPr>
        <p:txBody>
          <a:bodyPr/>
          <a:lstStyle>
            <a:lvl1pPr>
              <a:tabLst>
                <a:tab pos="85725" algn="l"/>
              </a:tabLst>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da-DK" smtClean="0"/>
              <a:t>Klik for at redigere typografi i masteren</a:t>
            </a:r>
          </a:p>
        </p:txBody>
      </p:sp>
      <p:sp>
        <p:nvSpPr>
          <p:cNvPr id="8" name="Titel 3"/>
          <p:cNvSpPr>
            <a:spLocks noGrp="1"/>
          </p:cNvSpPr>
          <p:nvPr userDrawn="1">
            <p:ph type="title"/>
          </p:nvPr>
        </p:nvSpPr>
        <p:spPr>
          <a:xfrm>
            <a:off x="251520" y="404664"/>
            <a:ext cx="4176464" cy="529200"/>
          </a:xfrm>
          <a:noFill/>
        </p:spPr>
        <p:txBody>
          <a:bodyPr>
            <a:noAutofit/>
          </a:bodyPr>
          <a:lstStyle>
            <a:lvl1pPr algn="l">
              <a:defRPr sz="3600" baseline="0">
                <a:solidFill>
                  <a:schemeClr val="bg1"/>
                </a:solidFill>
              </a:defRPr>
            </a:lvl1pPr>
          </a:lstStyle>
          <a:p>
            <a:r>
              <a:rPr lang="da-DK" smtClean="0"/>
              <a:t>Klik for at redigere titeltypografi i masteren</a:t>
            </a:r>
            <a:endParaRPr lang="da-DK" dirty="0"/>
          </a:p>
        </p:txBody>
      </p:sp>
      <p:sp>
        <p:nvSpPr>
          <p:cNvPr id="9" name="Pladsholder til indhold 2"/>
          <p:cNvSpPr>
            <a:spLocks noGrp="1"/>
          </p:cNvSpPr>
          <p:nvPr>
            <p:ph idx="1"/>
          </p:nvPr>
        </p:nvSpPr>
        <p:spPr>
          <a:xfrm>
            <a:off x="251520" y="1125208"/>
            <a:ext cx="4176464" cy="4176000"/>
          </a:xfrm>
          <a:noFill/>
        </p:spPr>
        <p:txBody>
          <a:bodyPr/>
          <a:lstStyle>
            <a:lvl1pPr marL="0" indent="0">
              <a:spcAft>
                <a:spcPts val="1200"/>
              </a:spcAft>
              <a:defRPr sz="2400" b="0" baseline="0">
                <a:solidFill>
                  <a:schemeClr val="bg1"/>
                </a:solidFill>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a:solidFill>
                  <a:schemeClr val="tx1"/>
                </a:solidFill>
              </a:defRPr>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o indholdsobjekter">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srcRect r="50000"/>
          <a:stretch>
            <a:fillRect/>
          </a:stretch>
        </p:blipFill>
        <p:spPr bwMode="auto">
          <a:xfrm>
            <a:off x="0" y="0"/>
            <a:ext cx="4572000" cy="6858000"/>
          </a:xfrm>
          <a:prstGeom prst="rect">
            <a:avLst/>
          </a:prstGeom>
          <a:noFill/>
          <a:ln w="9525">
            <a:noFill/>
            <a:miter lim="800000"/>
            <a:headEnd/>
            <a:tailEnd/>
          </a:ln>
          <a:effectLst/>
        </p:spPr>
      </p:pic>
      <p:sp>
        <p:nvSpPr>
          <p:cNvPr id="4" name="Pladsholder til indhold 3"/>
          <p:cNvSpPr>
            <a:spLocks noGrp="1"/>
          </p:cNvSpPr>
          <p:nvPr>
            <p:ph sz="half" idx="2"/>
          </p:nvPr>
        </p:nvSpPr>
        <p:spPr>
          <a:xfrm>
            <a:off x="4572000" y="0"/>
            <a:ext cx="4572000" cy="6858000"/>
          </a:xfrm>
        </p:spPr>
        <p:txBody>
          <a:bodyPr/>
          <a:lstStyle>
            <a:lvl1pPr>
              <a:tabLst>
                <a:tab pos="85725" algn="l"/>
              </a:tabLst>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da-DK" smtClean="0"/>
              <a:t>Klik for at redigere typografi i masteren</a:t>
            </a:r>
          </a:p>
        </p:txBody>
      </p:sp>
      <p:sp>
        <p:nvSpPr>
          <p:cNvPr id="8" name="Titel 3"/>
          <p:cNvSpPr>
            <a:spLocks noGrp="1"/>
          </p:cNvSpPr>
          <p:nvPr userDrawn="1">
            <p:ph type="title"/>
          </p:nvPr>
        </p:nvSpPr>
        <p:spPr>
          <a:xfrm>
            <a:off x="251520" y="404664"/>
            <a:ext cx="4176464" cy="529200"/>
          </a:xfrm>
          <a:noFill/>
        </p:spPr>
        <p:txBody>
          <a:bodyPr>
            <a:noAutofit/>
          </a:bodyPr>
          <a:lstStyle>
            <a:lvl1pPr algn="l">
              <a:defRPr sz="3600">
                <a:solidFill>
                  <a:schemeClr val="bg1"/>
                </a:solidFill>
              </a:defRPr>
            </a:lvl1pPr>
          </a:lstStyle>
          <a:p>
            <a:r>
              <a:rPr lang="da-DK" smtClean="0"/>
              <a:t>Klik for at redigere titeltypografi i masteren</a:t>
            </a:r>
            <a:endParaRPr lang="da-DK" dirty="0"/>
          </a:p>
        </p:txBody>
      </p:sp>
      <p:sp>
        <p:nvSpPr>
          <p:cNvPr id="9" name="Pladsholder til indhold 2"/>
          <p:cNvSpPr>
            <a:spLocks noGrp="1"/>
          </p:cNvSpPr>
          <p:nvPr>
            <p:ph idx="1"/>
          </p:nvPr>
        </p:nvSpPr>
        <p:spPr>
          <a:xfrm>
            <a:off x="251520" y="1125208"/>
            <a:ext cx="4176464" cy="4176000"/>
          </a:xfrm>
          <a:noFill/>
        </p:spPr>
        <p:txBody>
          <a:bodyPr/>
          <a:lstStyle>
            <a:lvl1pPr marL="0" indent="0">
              <a:spcAft>
                <a:spcPts val="1200"/>
              </a:spcAft>
              <a:defRPr sz="24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tx1"/>
                </a:solidFill>
              </a:defRPr>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 og indholdsobjekt">
    <p:spTree>
      <p:nvGrpSpPr>
        <p:cNvPr id="1" name=""/>
        <p:cNvGrpSpPr/>
        <p:nvPr/>
      </p:nvGrpSpPr>
      <p:grpSpPr>
        <a:xfrm>
          <a:off x="0" y="0"/>
          <a:ext cx="0" cy="0"/>
          <a:chOff x="0" y="0"/>
          <a:chExt cx="0" cy="0"/>
        </a:xfrm>
      </p:grpSpPr>
      <p:pic>
        <p:nvPicPr>
          <p:cNvPr id="1026" name="Picture 2" descr="Z:\Skabeloner i nyt design 2014\1024x768px rgb farver\Blå-baggrund-hvid-logo-1024x768px.jp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3" name="Pladsholder til indhold 2"/>
          <p:cNvSpPr>
            <a:spLocks noGrp="1"/>
          </p:cNvSpPr>
          <p:nvPr>
            <p:ph idx="1"/>
          </p:nvPr>
        </p:nvSpPr>
        <p:spPr>
          <a:xfrm>
            <a:off x="251520" y="1125208"/>
            <a:ext cx="8424000" cy="4176000"/>
          </a:xfrm>
          <a:noFill/>
        </p:spPr>
        <p:txBody>
          <a:bodyPr/>
          <a:lstStyle>
            <a:lvl1pPr>
              <a:spcAft>
                <a:spcPts val="1800"/>
              </a:spcAft>
              <a:defRPr sz="24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tx1"/>
                </a:solidFill>
              </a:defRPr>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p:txBody>
      </p:sp>
      <p:sp>
        <p:nvSpPr>
          <p:cNvPr id="7" name="Titel 6"/>
          <p:cNvSpPr>
            <a:spLocks noGrp="1"/>
          </p:cNvSpPr>
          <p:nvPr>
            <p:ph type="title"/>
          </p:nvPr>
        </p:nvSpPr>
        <p:spPr>
          <a:xfrm>
            <a:off x="251520" y="404664"/>
            <a:ext cx="8424000" cy="529200"/>
          </a:xfrm>
          <a:noFill/>
        </p:spPr>
        <p:txBody>
          <a:bodyPr>
            <a:noAutofit/>
          </a:bodyPr>
          <a:lstStyle>
            <a:lvl1pPr algn="l">
              <a:defRPr sz="3600">
                <a:solidFill>
                  <a:schemeClr val="bg1"/>
                </a:solidFill>
              </a:defRPr>
            </a:lvl1pPr>
          </a:lstStyle>
          <a:p>
            <a:r>
              <a:rPr lang="da-DK" smtClean="0"/>
              <a:t>Klik for at redigere titeltypografi i masteren</a:t>
            </a:r>
            <a:endParaRPr lang="da-DK"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el og indholdsobjekt">
    <p:spTree>
      <p:nvGrpSpPr>
        <p:cNvPr id="1" name=""/>
        <p:cNvGrpSpPr/>
        <p:nvPr/>
      </p:nvGrpSpPr>
      <p:grpSpPr>
        <a:xfrm>
          <a:off x="0" y="0"/>
          <a:ext cx="0" cy="0"/>
          <a:chOff x="0" y="0"/>
          <a:chExt cx="0" cy="0"/>
        </a:xfrm>
      </p:grpSpPr>
      <p:pic>
        <p:nvPicPr>
          <p:cNvPr id="4098" name="Picture 2" descr="Z:\Skabeloner i nyt design 2014\1024x768px rgb farver\Lysblå-baggrund-hvid-logo-1024x768px.jpg"/>
          <p:cNvPicPr>
            <a:picLocks noChangeAspect="1" noChangeArrowheads="1"/>
          </p:cNvPicPr>
          <p:nvPr userDrawn="1"/>
        </p:nvPicPr>
        <p:blipFill>
          <a:blip r:embed="rId2" cstate="print"/>
          <a:srcRect/>
          <a:stretch>
            <a:fillRect/>
          </a:stretch>
        </p:blipFill>
        <p:spPr bwMode="auto">
          <a:xfrm>
            <a:off x="0" y="0"/>
            <a:ext cx="9143999" cy="6858000"/>
          </a:xfrm>
          <a:prstGeom prst="rect">
            <a:avLst/>
          </a:prstGeom>
          <a:noFill/>
        </p:spPr>
      </p:pic>
      <p:sp>
        <p:nvSpPr>
          <p:cNvPr id="10" name="Pladsholder til indhold 2"/>
          <p:cNvSpPr>
            <a:spLocks noGrp="1"/>
          </p:cNvSpPr>
          <p:nvPr>
            <p:ph idx="1"/>
          </p:nvPr>
        </p:nvSpPr>
        <p:spPr>
          <a:xfrm>
            <a:off x="251520" y="1124744"/>
            <a:ext cx="8424000" cy="4176000"/>
          </a:xfrm>
          <a:noFill/>
        </p:spPr>
        <p:txBody>
          <a:bodyPr/>
          <a:lstStyle>
            <a:lvl1pPr>
              <a:spcAft>
                <a:spcPts val="1200"/>
              </a:spcAft>
              <a:defRPr sz="24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tx1"/>
                </a:solidFill>
              </a:defRPr>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p:txBody>
      </p:sp>
      <p:sp>
        <p:nvSpPr>
          <p:cNvPr id="13" name="Titel 6"/>
          <p:cNvSpPr>
            <a:spLocks noGrp="1"/>
          </p:cNvSpPr>
          <p:nvPr>
            <p:ph type="title"/>
          </p:nvPr>
        </p:nvSpPr>
        <p:spPr>
          <a:xfrm>
            <a:off x="251520" y="404664"/>
            <a:ext cx="8424000" cy="529200"/>
          </a:xfrm>
          <a:noFill/>
        </p:spPr>
        <p:txBody>
          <a:bodyPr>
            <a:noAutofit/>
          </a:bodyPr>
          <a:lstStyle>
            <a:lvl1pPr algn="l">
              <a:defRPr sz="3600">
                <a:solidFill>
                  <a:schemeClr val="bg1"/>
                </a:solidFill>
              </a:defRPr>
            </a:lvl1pPr>
          </a:lstStyle>
          <a:p>
            <a:r>
              <a:rPr lang="da-DK" smtClean="0"/>
              <a:t>Klik for at redigere titeltypografi i masteren</a:t>
            </a:r>
            <a:endParaRPr lang="da-DK"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el og indholdsobjekt">
    <p:spTree>
      <p:nvGrpSpPr>
        <p:cNvPr id="1" name=""/>
        <p:cNvGrpSpPr/>
        <p:nvPr/>
      </p:nvGrpSpPr>
      <p:grpSpPr>
        <a:xfrm>
          <a:off x="0" y="0"/>
          <a:ext cx="0" cy="0"/>
          <a:chOff x="0" y="0"/>
          <a:chExt cx="0" cy="0"/>
        </a:xfrm>
      </p:grpSpPr>
      <p:pic>
        <p:nvPicPr>
          <p:cNvPr id="5122" name="Picture 2"/>
          <p:cNvPicPr>
            <a:picLocks noChangeAspect="1" noChangeArrowheads="1"/>
          </p:cNvPicPr>
          <p:nvPr userDrawn="1"/>
        </p:nvPicPr>
        <p:blipFill>
          <a:blip r:embed="rId2" cstate="print"/>
          <a:srcRect/>
          <a:stretch>
            <a:fillRect/>
          </a:stretch>
        </p:blipFill>
        <p:spPr bwMode="auto">
          <a:xfrm>
            <a:off x="0" y="0"/>
            <a:ext cx="9143999" cy="6858000"/>
          </a:xfrm>
          <a:prstGeom prst="rect">
            <a:avLst/>
          </a:prstGeom>
          <a:noFill/>
          <a:ln w="9525">
            <a:noFill/>
            <a:miter lim="800000"/>
            <a:headEnd/>
            <a:tailEnd/>
          </a:ln>
          <a:effectLst/>
        </p:spPr>
      </p:pic>
      <p:sp>
        <p:nvSpPr>
          <p:cNvPr id="10" name="Pladsholder til indhold 2"/>
          <p:cNvSpPr>
            <a:spLocks noGrp="1"/>
          </p:cNvSpPr>
          <p:nvPr>
            <p:ph idx="1"/>
          </p:nvPr>
        </p:nvSpPr>
        <p:spPr>
          <a:xfrm>
            <a:off x="251520" y="1124744"/>
            <a:ext cx="8424000" cy="4176000"/>
          </a:xfrm>
          <a:noFill/>
        </p:spPr>
        <p:txBody>
          <a:bodyPr/>
          <a:lstStyle>
            <a:lvl1pPr>
              <a:spcAft>
                <a:spcPts val="1200"/>
              </a:spcAft>
              <a:defRPr sz="24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tx1"/>
                </a:solidFill>
              </a:defRPr>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p:txBody>
      </p:sp>
      <p:sp>
        <p:nvSpPr>
          <p:cNvPr id="13" name="Titel 6"/>
          <p:cNvSpPr>
            <a:spLocks noGrp="1"/>
          </p:cNvSpPr>
          <p:nvPr>
            <p:ph type="title"/>
          </p:nvPr>
        </p:nvSpPr>
        <p:spPr>
          <a:xfrm>
            <a:off x="251520" y="404664"/>
            <a:ext cx="8424000" cy="529200"/>
          </a:xfrm>
          <a:noFill/>
        </p:spPr>
        <p:txBody>
          <a:bodyPr>
            <a:noAutofit/>
          </a:bodyPr>
          <a:lstStyle>
            <a:lvl1pPr algn="l">
              <a:defRPr sz="3600">
                <a:solidFill>
                  <a:schemeClr val="bg1"/>
                </a:solidFill>
              </a:defRPr>
            </a:lvl1pPr>
          </a:lstStyle>
          <a:p>
            <a:r>
              <a:rPr lang="da-DK" smtClean="0"/>
              <a:t>Klik for at redigere titeltypografi i masteren</a:t>
            </a:r>
            <a:endParaRPr lang="da-DK"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el og indholdsobjekt">
    <p:spTree>
      <p:nvGrpSpPr>
        <p:cNvPr id="1" name=""/>
        <p:cNvGrpSpPr/>
        <p:nvPr/>
      </p:nvGrpSpPr>
      <p:grpSpPr>
        <a:xfrm>
          <a:off x="0" y="0"/>
          <a:ext cx="0" cy="0"/>
          <a:chOff x="0" y="0"/>
          <a:chExt cx="0" cy="0"/>
        </a:xfrm>
      </p:grpSpPr>
      <p:pic>
        <p:nvPicPr>
          <p:cNvPr id="6146" name="Picture 2"/>
          <p:cNvPicPr>
            <a:picLocks noChangeAspect="1" noChangeArrowheads="1"/>
          </p:cNvPicPr>
          <p:nvPr userDrawn="1"/>
        </p:nvPicPr>
        <p:blipFill>
          <a:blip r:embed="rId2" cstate="print"/>
          <a:srcRect/>
          <a:stretch>
            <a:fillRect/>
          </a:stretch>
        </p:blipFill>
        <p:spPr bwMode="auto">
          <a:xfrm>
            <a:off x="0" y="0"/>
            <a:ext cx="9143999" cy="6857999"/>
          </a:xfrm>
          <a:prstGeom prst="rect">
            <a:avLst/>
          </a:prstGeom>
          <a:noFill/>
          <a:ln w="9525">
            <a:noFill/>
            <a:miter lim="800000"/>
            <a:headEnd/>
            <a:tailEnd/>
          </a:ln>
          <a:effectLst/>
        </p:spPr>
      </p:pic>
      <p:sp>
        <p:nvSpPr>
          <p:cNvPr id="10" name="Pladsholder til indhold 2"/>
          <p:cNvSpPr>
            <a:spLocks noGrp="1"/>
          </p:cNvSpPr>
          <p:nvPr>
            <p:ph idx="1"/>
          </p:nvPr>
        </p:nvSpPr>
        <p:spPr>
          <a:xfrm>
            <a:off x="251520" y="1124744"/>
            <a:ext cx="8424000" cy="4176000"/>
          </a:xfrm>
          <a:noFill/>
        </p:spPr>
        <p:txBody>
          <a:bodyPr/>
          <a:lstStyle>
            <a:lvl1pPr>
              <a:spcAft>
                <a:spcPts val="1200"/>
              </a:spcAft>
              <a:defRPr sz="24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tx1"/>
                </a:solidFill>
              </a:defRPr>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p:txBody>
      </p:sp>
      <p:sp>
        <p:nvSpPr>
          <p:cNvPr id="13" name="Titel 6"/>
          <p:cNvSpPr>
            <a:spLocks noGrp="1"/>
          </p:cNvSpPr>
          <p:nvPr>
            <p:ph type="title"/>
          </p:nvPr>
        </p:nvSpPr>
        <p:spPr>
          <a:xfrm>
            <a:off x="251520" y="404664"/>
            <a:ext cx="8424000" cy="529200"/>
          </a:xfrm>
          <a:noFill/>
        </p:spPr>
        <p:txBody>
          <a:bodyPr>
            <a:noAutofit/>
          </a:bodyPr>
          <a:lstStyle>
            <a:lvl1pPr algn="l">
              <a:defRPr sz="3600">
                <a:solidFill>
                  <a:schemeClr val="bg1"/>
                </a:solidFill>
              </a:defRPr>
            </a:lvl1pPr>
          </a:lstStyle>
          <a:p>
            <a:r>
              <a:rPr lang="da-DK" smtClean="0"/>
              <a:t>Klik for at redigere titeltypografi i masteren</a:t>
            </a:r>
            <a:endParaRPr lang="da-DK"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el og indholdsobjekt">
    <p:spTree>
      <p:nvGrpSpPr>
        <p:cNvPr id="1" name=""/>
        <p:cNvGrpSpPr/>
        <p:nvPr/>
      </p:nvGrpSpPr>
      <p:grpSpPr>
        <a:xfrm>
          <a:off x="0" y="0"/>
          <a:ext cx="0" cy="0"/>
          <a:chOff x="0" y="0"/>
          <a:chExt cx="0" cy="0"/>
        </a:xfrm>
      </p:grpSpPr>
      <p:pic>
        <p:nvPicPr>
          <p:cNvPr id="1026" name="Picture 2" descr="C:\Users\n1lkmkl\AppData\Local\Microsoft\Windows\Temporary Internet Files\Content.Outlook\J4MKSK70\Hvid-baggrund-blå-logo-1024x768px.jpg"/>
          <p:cNvPicPr>
            <a:picLocks noChangeAspect="1" noChangeArrowheads="1"/>
          </p:cNvPicPr>
          <p:nvPr userDrawn="1"/>
        </p:nvPicPr>
        <p:blipFill>
          <a:blip r:embed="rId2" cstate="print"/>
          <a:srcRect/>
          <a:stretch>
            <a:fillRect/>
          </a:stretch>
        </p:blipFill>
        <p:spPr bwMode="auto">
          <a:xfrm>
            <a:off x="-36512" y="-26846"/>
            <a:ext cx="9180512" cy="6884846"/>
          </a:xfrm>
          <a:prstGeom prst="rect">
            <a:avLst/>
          </a:prstGeom>
          <a:noFill/>
        </p:spPr>
      </p:pic>
      <p:sp>
        <p:nvSpPr>
          <p:cNvPr id="10" name="Pladsholder til indhold 2"/>
          <p:cNvSpPr>
            <a:spLocks noGrp="1"/>
          </p:cNvSpPr>
          <p:nvPr>
            <p:ph idx="1"/>
          </p:nvPr>
        </p:nvSpPr>
        <p:spPr>
          <a:xfrm>
            <a:off x="251520" y="1124744"/>
            <a:ext cx="8424000" cy="4176000"/>
          </a:xfrm>
          <a:noFill/>
        </p:spPr>
        <p:txBody>
          <a:bodyPr/>
          <a:lstStyle>
            <a:lvl1pPr>
              <a:spcAft>
                <a:spcPts val="1200"/>
              </a:spcAft>
              <a:defRPr sz="2400" b="0">
                <a:solidFill>
                  <a:srgbClr val="140667"/>
                </a:solidFill>
              </a:defRPr>
            </a:lvl1pPr>
            <a:lvl2pPr>
              <a:defRPr>
                <a:solidFill>
                  <a:srgbClr val="140667"/>
                </a:solidFill>
              </a:defRPr>
            </a:lvl2pPr>
            <a:lvl3pPr>
              <a:defRPr>
                <a:solidFill>
                  <a:srgbClr val="140667"/>
                </a:solidFill>
              </a:defRPr>
            </a:lvl3pPr>
            <a:lvl4pPr>
              <a:defRPr>
                <a:solidFill>
                  <a:srgbClr val="140667"/>
                </a:solidFill>
              </a:defRPr>
            </a:lvl4pPr>
            <a:lvl5pPr>
              <a:defRPr>
                <a:solidFill>
                  <a:schemeClr val="tx1"/>
                </a:solidFill>
              </a:defRPr>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p:txBody>
      </p:sp>
      <p:sp>
        <p:nvSpPr>
          <p:cNvPr id="13" name="Titel 6"/>
          <p:cNvSpPr>
            <a:spLocks noGrp="1"/>
          </p:cNvSpPr>
          <p:nvPr>
            <p:ph type="title"/>
          </p:nvPr>
        </p:nvSpPr>
        <p:spPr>
          <a:xfrm>
            <a:off x="251520" y="404664"/>
            <a:ext cx="8424000" cy="529200"/>
          </a:xfrm>
          <a:noFill/>
        </p:spPr>
        <p:txBody>
          <a:bodyPr>
            <a:noAutofit/>
          </a:bodyPr>
          <a:lstStyle>
            <a:lvl1pPr algn="l">
              <a:defRPr sz="3600">
                <a:solidFill>
                  <a:srgbClr val="140667"/>
                </a:solidFill>
              </a:defRPr>
            </a:lvl1pPr>
          </a:lstStyle>
          <a:p>
            <a:r>
              <a:rPr lang="da-DK" smtClean="0"/>
              <a:t>Klik for at redigere titeltypografi i masteren</a:t>
            </a:r>
            <a:endParaRPr lang="da-DK"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 indholdsobjekter">
    <p:spTree>
      <p:nvGrpSpPr>
        <p:cNvPr id="1" name=""/>
        <p:cNvGrpSpPr/>
        <p:nvPr/>
      </p:nvGrpSpPr>
      <p:grpSpPr>
        <a:xfrm>
          <a:off x="0" y="0"/>
          <a:ext cx="0" cy="0"/>
          <a:chOff x="0" y="0"/>
          <a:chExt cx="0" cy="0"/>
        </a:xfrm>
      </p:grpSpPr>
      <p:pic>
        <p:nvPicPr>
          <p:cNvPr id="7" name="Picture 2" descr="Z:\Skabeloner i nyt design 2014\1024x768px rgb farver\Blå-baggrund-hvid-logo-1024x768px.jpg"/>
          <p:cNvPicPr>
            <a:picLocks noChangeAspect="1" noChangeArrowheads="1"/>
          </p:cNvPicPr>
          <p:nvPr userDrawn="1"/>
        </p:nvPicPr>
        <p:blipFill>
          <a:blip r:embed="rId2" cstate="print"/>
          <a:srcRect r="50000"/>
          <a:stretch>
            <a:fillRect/>
          </a:stretch>
        </p:blipFill>
        <p:spPr bwMode="auto">
          <a:xfrm>
            <a:off x="0" y="0"/>
            <a:ext cx="4572000" cy="6858000"/>
          </a:xfrm>
          <a:prstGeom prst="rect">
            <a:avLst/>
          </a:prstGeom>
          <a:noFill/>
        </p:spPr>
      </p:pic>
      <p:sp>
        <p:nvSpPr>
          <p:cNvPr id="4" name="Pladsholder til indhold 3"/>
          <p:cNvSpPr>
            <a:spLocks noGrp="1"/>
          </p:cNvSpPr>
          <p:nvPr>
            <p:ph sz="half" idx="2"/>
          </p:nvPr>
        </p:nvSpPr>
        <p:spPr>
          <a:xfrm>
            <a:off x="4572000" y="0"/>
            <a:ext cx="4572000" cy="6858000"/>
          </a:xfrm>
        </p:spPr>
        <p:txBody>
          <a:bodyPr/>
          <a:lstStyle>
            <a:lvl1pPr>
              <a:tabLst>
                <a:tab pos="85725" algn="l"/>
              </a:tabLst>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da-DK" smtClean="0"/>
              <a:t>Klik for at redigere typografi i masteren</a:t>
            </a:r>
          </a:p>
        </p:txBody>
      </p:sp>
      <p:sp>
        <p:nvSpPr>
          <p:cNvPr id="8" name="Titel 3"/>
          <p:cNvSpPr>
            <a:spLocks noGrp="1"/>
          </p:cNvSpPr>
          <p:nvPr userDrawn="1">
            <p:ph type="title"/>
          </p:nvPr>
        </p:nvSpPr>
        <p:spPr>
          <a:xfrm>
            <a:off x="251520" y="404664"/>
            <a:ext cx="4176464" cy="529200"/>
          </a:xfrm>
          <a:noFill/>
        </p:spPr>
        <p:txBody>
          <a:bodyPr>
            <a:noAutofit/>
          </a:bodyPr>
          <a:lstStyle>
            <a:lvl1pPr algn="l">
              <a:defRPr sz="3600">
                <a:solidFill>
                  <a:schemeClr val="bg1"/>
                </a:solidFill>
              </a:defRPr>
            </a:lvl1pPr>
          </a:lstStyle>
          <a:p>
            <a:r>
              <a:rPr lang="da-DK" smtClean="0"/>
              <a:t>Klik for at redigere titeltypografi i masteren</a:t>
            </a:r>
            <a:endParaRPr lang="da-DK" dirty="0"/>
          </a:p>
        </p:txBody>
      </p:sp>
      <p:sp>
        <p:nvSpPr>
          <p:cNvPr id="9" name="Pladsholder til indhold 2"/>
          <p:cNvSpPr>
            <a:spLocks noGrp="1"/>
          </p:cNvSpPr>
          <p:nvPr>
            <p:ph idx="1"/>
          </p:nvPr>
        </p:nvSpPr>
        <p:spPr>
          <a:xfrm>
            <a:off x="251520" y="1125208"/>
            <a:ext cx="4176464" cy="4176000"/>
          </a:xfrm>
          <a:noFill/>
        </p:spPr>
        <p:txBody>
          <a:bodyPr/>
          <a:lstStyle>
            <a:lvl1pPr marL="0" indent="0">
              <a:spcAft>
                <a:spcPts val="1200"/>
              </a:spcAft>
              <a:defRPr sz="24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tx1"/>
                </a:solidFill>
              </a:defRPr>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o indholdsobjekter">
    <p:spTree>
      <p:nvGrpSpPr>
        <p:cNvPr id="1" name=""/>
        <p:cNvGrpSpPr/>
        <p:nvPr/>
      </p:nvGrpSpPr>
      <p:grpSpPr>
        <a:xfrm>
          <a:off x="0" y="0"/>
          <a:ext cx="0" cy="0"/>
          <a:chOff x="0" y="0"/>
          <a:chExt cx="0" cy="0"/>
        </a:xfrm>
      </p:grpSpPr>
      <p:pic>
        <p:nvPicPr>
          <p:cNvPr id="7" name="Picture 2" descr="Z:\Skabeloner i nyt design 2014\1024x768px rgb farver\Lysblå-baggrund-hvid-logo-1024x768px.jpg"/>
          <p:cNvPicPr>
            <a:picLocks noChangeAspect="1" noChangeArrowheads="1"/>
          </p:cNvPicPr>
          <p:nvPr userDrawn="1"/>
        </p:nvPicPr>
        <p:blipFill>
          <a:blip r:embed="rId2" cstate="print"/>
          <a:srcRect r="50000"/>
          <a:stretch>
            <a:fillRect/>
          </a:stretch>
        </p:blipFill>
        <p:spPr bwMode="auto">
          <a:xfrm>
            <a:off x="0" y="0"/>
            <a:ext cx="4572000" cy="6858000"/>
          </a:xfrm>
          <a:prstGeom prst="rect">
            <a:avLst/>
          </a:prstGeom>
          <a:noFill/>
        </p:spPr>
      </p:pic>
      <p:sp>
        <p:nvSpPr>
          <p:cNvPr id="4" name="Pladsholder til indhold 3"/>
          <p:cNvSpPr>
            <a:spLocks noGrp="1"/>
          </p:cNvSpPr>
          <p:nvPr>
            <p:ph sz="half" idx="2"/>
          </p:nvPr>
        </p:nvSpPr>
        <p:spPr>
          <a:xfrm>
            <a:off x="4572000" y="0"/>
            <a:ext cx="4572000" cy="6858000"/>
          </a:xfrm>
        </p:spPr>
        <p:txBody>
          <a:bodyPr/>
          <a:lstStyle>
            <a:lvl1pPr>
              <a:tabLst>
                <a:tab pos="85725" algn="l"/>
              </a:tabLst>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da-DK" smtClean="0"/>
              <a:t>Klik for at redigere typografi i masteren</a:t>
            </a:r>
          </a:p>
        </p:txBody>
      </p:sp>
      <p:sp>
        <p:nvSpPr>
          <p:cNvPr id="8" name="Titel 3"/>
          <p:cNvSpPr>
            <a:spLocks noGrp="1"/>
          </p:cNvSpPr>
          <p:nvPr userDrawn="1">
            <p:ph type="title"/>
          </p:nvPr>
        </p:nvSpPr>
        <p:spPr>
          <a:xfrm>
            <a:off x="251520" y="404664"/>
            <a:ext cx="4176464" cy="529200"/>
          </a:xfrm>
          <a:noFill/>
        </p:spPr>
        <p:txBody>
          <a:bodyPr>
            <a:noAutofit/>
          </a:bodyPr>
          <a:lstStyle>
            <a:lvl1pPr algn="l">
              <a:defRPr sz="3600">
                <a:solidFill>
                  <a:schemeClr val="bg1"/>
                </a:solidFill>
              </a:defRPr>
            </a:lvl1pPr>
          </a:lstStyle>
          <a:p>
            <a:r>
              <a:rPr lang="da-DK" smtClean="0"/>
              <a:t>Klik for at redigere titeltypografi i masteren</a:t>
            </a:r>
            <a:endParaRPr lang="da-DK" dirty="0"/>
          </a:p>
        </p:txBody>
      </p:sp>
      <p:sp>
        <p:nvSpPr>
          <p:cNvPr id="9" name="Pladsholder til indhold 2"/>
          <p:cNvSpPr>
            <a:spLocks noGrp="1"/>
          </p:cNvSpPr>
          <p:nvPr>
            <p:ph idx="1"/>
          </p:nvPr>
        </p:nvSpPr>
        <p:spPr>
          <a:xfrm>
            <a:off x="251520" y="1125208"/>
            <a:ext cx="4176464" cy="4176000"/>
          </a:xfrm>
          <a:noFill/>
        </p:spPr>
        <p:txBody>
          <a:bodyPr/>
          <a:lstStyle>
            <a:lvl1pPr marL="0" indent="0">
              <a:spcAft>
                <a:spcPts val="1200"/>
              </a:spcAft>
              <a:defRPr sz="24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tx1"/>
                </a:solidFill>
              </a:defRPr>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40667">
            <a:alpha val="0"/>
          </a:srgb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0000" y="828000"/>
            <a:ext cx="8424000" cy="52920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normAutofit/>
          </a:bodyPr>
          <a:lstStyle/>
          <a:p>
            <a:pPr lvl="0"/>
            <a:r>
              <a:rPr lang="da-DK" dirty="0" smtClean="0"/>
              <a:t>Klik for at redigere titeltypografi i masteren</a:t>
            </a:r>
          </a:p>
        </p:txBody>
      </p:sp>
      <p:sp>
        <p:nvSpPr>
          <p:cNvPr id="1027" name="Rectangle 3"/>
          <p:cNvSpPr>
            <a:spLocks noGrp="1" noChangeArrowheads="1"/>
          </p:cNvSpPr>
          <p:nvPr>
            <p:ph type="body" idx="1"/>
          </p:nvPr>
        </p:nvSpPr>
        <p:spPr bwMode="auto">
          <a:xfrm>
            <a:off x="360000" y="1422000"/>
            <a:ext cx="8424000" cy="4176000"/>
          </a:xfrm>
          <a:prstGeom prst="rect">
            <a:avLst/>
          </a:prstGeom>
          <a:solidFill>
            <a:schemeClr val="bg1">
              <a:alpha val="90000"/>
            </a:schemeClr>
          </a:solid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703" r:id="rId3"/>
    <p:sldLayoutId id="2147483694" r:id="rId4"/>
    <p:sldLayoutId id="2147483699" r:id="rId5"/>
    <p:sldLayoutId id="2147483698" r:id="rId6"/>
    <p:sldLayoutId id="2147483702" r:id="rId7"/>
    <p:sldLayoutId id="2147483686" r:id="rId8"/>
    <p:sldLayoutId id="2147483696" r:id="rId9"/>
    <p:sldLayoutId id="2147483700" r:id="rId10"/>
    <p:sldLayoutId id="2147483701" r:id="rId11"/>
  </p:sldLayoutIdLst>
  <p:hf hdr="0" ftr="0" dt="0"/>
  <p:txStyles>
    <p:titleStyle>
      <a:lvl1pPr algn="ctr" rtl="0" eaLnBrk="1" fontAlgn="base" hangingPunct="1">
        <a:spcBef>
          <a:spcPct val="0"/>
        </a:spcBef>
        <a:spcAft>
          <a:spcPct val="0"/>
        </a:spcAft>
        <a:defRPr sz="3200" b="1" i="0" baseline="0">
          <a:solidFill>
            <a:schemeClr val="tx1"/>
          </a:solidFill>
          <a:latin typeface="+mj-lt"/>
          <a:ea typeface="+mj-ea"/>
          <a:cs typeface="+mj-cs"/>
        </a:defRPr>
      </a:lvl1pPr>
      <a:lvl2pPr algn="ctr" rtl="0" eaLnBrk="1" fontAlgn="base" hangingPunct="1">
        <a:spcBef>
          <a:spcPct val="0"/>
        </a:spcBef>
        <a:spcAft>
          <a:spcPct val="0"/>
        </a:spcAft>
        <a:defRPr sz="4000">
          <a:solidFill>
            <a:schemeClr val="tx2"/>
          </a:solidFill>
          <a:latin typeface="Arial" charset="0"/>
        </a:defRPr>
      </a:lvl2pPr>
      <a:lvl3pPr algn="ctr" rtl="0" eaLnBrk="1" fontAlgn="base" hangingPunct="1">
        <a:spcBef>
          <a:spcPct val="0"/>
        </a:spcBef>
        <a:spcAft>
          <a:spcPct val="0"/>
        </a:spcAft>
        <a:defRPr sz="4000">
          <a:solidFill>
            <a:schemeClr val="tx2"/>
          </a:solidFill>
          <a:latin typeface="Arial" charset="0"/>
        </a:defRPr>
      </a:lvl3pPr>
      <a:lvl4pPr algn="ctr" rtl="0" eaLnBrk="1" fontAlgn="base" hangingPunct="1">
        <a:spcBef>
          <a:spcPct val="0"/>
        </a:spcBef>
        <a:spcAft>
          <a:spcPct val="0"/>
        </a:spcAft>
        <a:defRPr sz="4000">
          <a:solidFill>
            <a:schemeClr val="tx2"/>
          </a:solidFill>
          <a:latin typeface="Arial" charset="0"/>
        </a:defRPr>
      </a:lvl4pPr>
      <a:lvl5pPr algn="ctr" rtl="0" eaLnBrk="1" fontAlgn="base" hangingPunct="1">
        <a:spcBef>
          <a:spcPct val="0"/>
        </a:spcBef>
        <a:spcAft>
          <a:spcPct val="0"/>
        </a:spcAft>
        <a:defRPr sz="4000">
          <a:solidFill>
            <a:schemeClr val="tx2"/>
          </a:solidFill>
          <a:latin typeface="Arial" charset="0"/>
        </a:defRPr>
      </a:lvl5pPr>
      <a:lvl6pPr marL="457200" algn="ctr" rtl="0" eaLnBrk="1" fontAlgn="base" hangingPunct="1">
        <a:spcBef>
          <a:spcPct val="0"/>
        </a:spcBef>
        <a:spcAft>
          <a:spcPct val="0"/>
        </a:spcAft>
        <a:defRPr sz="4000">
          <a:solidFill>
            <a:schemeClr val="tx2"/>
          </a:solidFill>
          <a:latin typeface="Arial" charset="0"/>
        </a:defRPr>
      </a:lvl6pPr>
      <a:lvl7pPr marL="914400" algn="ctr" rtl="0" eaLnBrk="1" fontAlgn="base" hangingPunct="1">
        <a:spcBef>
          <a:spcPct val="0"/>
        </a:spcBef>
        <a:spcAft>
          <a:spcPct val="0"/>
        </a:spcAft>
        <a:defRPr sz="4000">
          <a:solidFill>
            <a:schemeClr val="tx2"/>
          </a:solidFill>
          <a:latin typeface="Arial" charset="0"/>
        </a:defRPr>
      </a:lvl7pPr>
      <a:lvl8pPr marL="1371600" algn="ctr" rtl="0" eaLnBrk="1" fontAlgn="base" hangingPunct="1">
        <a:spcBef>
          <a:spcPct val="0"/>
        </a:spcBef>
        <a:spcAft>
          <a:spcPct val="0"/>
        </a:spcAft>
        <a:defRPr sz="4000">
          <a:solidFill>
            <a:schemeClr val="tx2"/>
          </a:solidFill>
          <a:latin typeface="Arial" charset="0"/>
        </a:defRPr>
      </a:lvl8pPr>
      <a:lvl9pPr marL="1828800" algn="ctr" rtl="0" eaLnBrk="1" fontAlgn="base" hangingPunct="1">
        <a:spcBef>
          <a:spcPct val="0"/>
        </a:spcBef>
        <a:spcAft>
          <a:spcPct val="0"/>
        </a:spcAft>
        <a:defRPr sz="40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None/>
        <a:defRPr sz="2800" baseline="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400" baseline="0">
          <a:solidFill>
            <a:schemeClr val="tx1"/>
          </a:solidFill>
          <a:latin typeface="+mn-lt"/>
        </a:defRPr>
      </a:lvl2pPr>
      <a:lvl3pPr marL="1143000" indent="-228600" algn="l" rtl="0" eaLnBrk="1" fontAlgn="base" hangingPunct="1">
        <a:spcBef>
          <a:spcPct val="20000"/>
        </a:spcBef>
        <a:spcAft>
          <a:spcPct val="0"/>
        </a:spcAft>
        <a:buFont typeface="Courier New" pitchFamily="49" charset="0"/>
        <a:buChar char="o"/>
        <a:defRPr sz="2200" baseline="0">
          <a:solidFill>
            <a:schemeClr val="tx1"/>
          </a:solidFill>
          <a:latin typeface="+mn-lt"/>
        </a:defRPr>
      </a:lvl3pPr>
      <a:lvl4pPr marL="1600200" indent="-228600" algn="l" rtl="0" eaLnBrk="1" fontAlgn="base" hangingPunct="1">
        <a:spcBef>
          <a:spcPct val="20000"/>
        </a:spcBef>
        <a:spcAft>
          <a:spcPct val="0"/>
        </a:spcAft>
        <a:buChar char="–"/>
        <a:defRPr sz="2000" baseline="0">
          <a:solidFill>
            <a:schemeClr val="tx1"/>
          </a:solidFill>
          <a:latin typeface="+mn-lt"/>
        </a:defRPr>
      </a:lvl4pPr>
      <a:lvl5pPr marL="2057400" indent="-228600" algn="l" rtl="0" eaLnBrk="1" fontAlgn="base" hangingPunct="1">
        <a:spcBef>
          <a:spcPct val="20000"/>
        </a:spcBef>
        <a:spcAft>
          <a:spcPct val="0"/>
        </a:spcAft>
        <a:buChar char="»"/>
        <a:defRPr sz="2000" baseline="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Orientering vedr. praksisplan</a:t>
            </a:r>
            <a:endParaRPr lang="da-DK" dirty="0"/>
          </a:p>
        </p:txBody>
      </p:sp>
      <p:sp>
        <p:nvSpPr>
          <p:cNvPr id="3" name="Undertitel 2"/>
          <p:cNvSpPr>
            <a:spLocks noGrp="1"/>
          </p:cNvSpPr>
          <p:nvPr>
            <p:ph type="subTitle" idx="1"/>
          </p:nvPr>
        </p:nvSpPr>
        <p:spPr>
          <a:xfrm>
            <a:off x="251520" y="3232000"/>
            <a:ext cx="8496944" cy="2213224"/>
          </a:xfrm>
        </p:spPr>
        <p:txBody>
          <a:bodyPr/>
          <a:lstStyle/>
          <a:p>
            <a:r>
              <a:rPr lang="da-DK" dirty="0" smtClean="0"/>
              <a:t>Sundhedspolitisk dialogforum, KKR Nordjylland, 20. maj 2014.</a:t>
            </a:r>
          </a:p>
          <a:p>
            <a:endParaRPr lang="da-DK" dirty="0" smtClean="0"/>
          </a:p>
          <a:p>
            <a:r>
              <a:rPr lang="da-DK" dirty="0" smtClean="0"/>
              <a:t>Rådmand Mads Duedahl, Sundheds- og Kulturforvaltningen,  Aalborg Kommune </a:t>
            </a:r>
            <a:endParaRPr lang="da-D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dsholder til indhold 3"/>
          <p:cNvGraphicFramePr>
            <a:graphicFrameLocks noGrp="1"/>
          </p:cNvGraphicFramePr>
          <p:nvPr>
            <p:ph idx="1"/>
          </p:nvPr>
        </p:nvGraphicFramePr>
        <p:xfrm>
          <a:off x="179512" y="764700"/>
          <a:ext cx="8784976" cy="5117084"/>
        </p:xfrm>
        <a:graphic>
          <a:graphicData uri="http://schemas.openxmlformats.org/drawingml/2006/table">
            <a:tbl>
              <a:tblPr firstRow="1" bandRow="1">
                <a:tableStyleId>{D113A9D2-9D6B-4929-AA2D-F23B5EE8CBE7}</a:tableStyleId>
              </a:tblPr>
              <a:tblGrid>
                <a:gridCol w="2016224"/>
                <a:gridCol w="6768752"/>
              </a:tblGrid>
              <a:tr h="391414">
                <a:tc>
                  <a:txBody>
                    <a:bodyPr/>
                    <a:lstStyle/>
                    <a:p>
                      <a:pPr marL="342900" lvl="0" indent="-342900">
                        <a:spcAft>
                          <a:spcPts val="1000"/>
                        </a:spcAft>
                        <a:buFont typeface="Symbol"/>
                        <a:buNone/>
                      </a:pPr>
                      <a:r>
                        <a:rPr lang="da-DK" sz="1600" b="0" dirty="0" smtClean="0"/>
                        <a:t>27. Juni 2013</a:t>
                      </a:r>
                      <a:endParaRPr lang="da-DK" sz="1600" b="0" dirty="0">
                        <a:solidFill>
                          <a:schemeClr val="bg1"/>
                        </a:solidFill>
                        <a:latin typeface="Arial"/>
                        <a:ea typeface="Times New Roman"/>
                        <a:cs typeface="Times New Roman"/>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342900" lvl="0" indent="-342900" algn="l">
                        <a:spcAft>
                          <a:spcPts val="1000"/>
                        </a:spcAft>
                        <a:buClr>
                          <a:schemeClr val="bg2"/>
                        </a:buClr>
                        <a:buFont typeface="Arial" pitchFamily="34" charset="0"/>
                        <a:buNone/>
                      </a:pPr>
                      <a:r>
                        <a:rPr lang="da-DK" sz="1600" b="0" kern="1200" dirty="0" smtClean="0"/>
                        <a:t>Vedtagelse</a:t>
                      </a:r>
                      <a:r>
                        <a:rPr lang="da-DK" sz="1600" b="0" dirty="0" smtClean="0"/>
                        <a:t> af ændret sundhedslov . Beslutning om nedsættelse af</a:t>
                      </a:r>
                    </a:p>
                    <a:p>
                      <a:pPr marL="342900" lvl="0" indent="-342900" algn="l">
                        <a:spcAft>
                          <a:spcPts val="1000"/>
                        </a:spcAft>
                        <a:buClr>
                          <a:schemeClr val="bg2"/>
                        </a:buClr>
                        <a:buFont typeface="Arial" pitchFamily="34" charset="0"/>
                        <a:buNone/>
                      </a:pPr>
                      <a:r>
                        <a:rPr lang="da-DK" sz="1600" b="0" dirty="0" smtClean="0"/>
                        <a:t> Praksisplanudvalg</a:t>
                      </a:r>
                      <a:endParaRPr lang="da-DK" sz="1600" b="0" dirty="0">
                        <a:solidFill>
                          <a:schemeClr val="bg1"/>
                        </a:solidFill>
                        <a:latin typeface="Arial"/>
                        <a:ea typeface="Times New Roman"/>
                        <a:cs typeface="Times New Roman"/>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91414">
                <a:tc>
                  <a:txBody>
                    <a:bodyPr/>
                    <a:lstStyle/>
                    <a:p>
                      <a:pPr marL="342900" lvl="0" indent="-342900" algn="l" defTabSz="914400" rtl="0" eaLnBrk="1" latinLnBrk="0" hangingPunct="1">
                        <a:spcAft>
                          <a:spcPts val="1000"/>
                        </a:spcAft>
                        <a:buFont typeface="Symbol"/>
                        <a:buNone/>
                      </a:pPr>
                      <a:r>
                        <a:rPr lang="da-DK" sz="1600" b="0" kern="1200" dirty="0" smtClean="0">
                          <a:solidFill>
                            <a:schemeClr val="bg1"/>
                          </a:solidFill>
                          <a:latin typeface="Arial"/>
                          <a:ea typeface="Times New Roman"/>
                          <a:cs typeface="Times New Roman"/>
                        </a:rPr>
                        <a:t>5.</a:t>
                      </a:r>
                      <a:r>
                        <a:rPr lang="da-DK" sz="1600" b="0" kern="1200" baseline="0" dirty="0" smtClean="0">
                          <a:solidFill>
                            <a:schemeClr val="bg1"/>
                          </a:solidFill>
                          <a:latin typeface="Arial"/>
                          <a:ea typeface="Times New Roman"/>
                          <a:cs typeface="Times New Roman"/>
                        </a:rPr>
                        <a:t> Februar 2014</a:t>
                      </a:r>
                      <a:endParaRPr lang="da-DK" sz="1600" b="0" kern="1200" dirty="0" smtClean="0">
                        <a:solidFill>
                          <a:schemeClr val="bg1"/>
                        </a:solidFill>
                        <a:latin typeface="Arial"/>
                        <a:ea typeface="Times New Roman"/>
                        <a:cs typeface="Times New Roman"/>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342900" lvl="0" indent="-342900" algn="l" defTabSz="914400" rtl="0" eaLnBrk="1" latinLnBrk="0" hangingPunct="1">
                        <a:spcAft>
                          <a:spcPts val="1000"/>
                        </a:spcAft>
                        <a:buClr>
                          <a:schemeClr val="bg2"/>
                        </a:buClr>
                        <a:buFont typeface="Arial" pitchFamily="34" charset="0"/>
                        <a:buNone/>
                      </a:pPr>
                      <a:r>
                        <a:rPr lang="da-DK" sz="1600" b="0" kern="1200" dirty="0" smtClean="0">
                          <a:solidFill>
                            <a:schemeClr val="bg1"/>
                          </a:solidFill>
                          <a:latin typeface="Arial"/>
                          <a:ea typeface="Times New Roman"/>
                          <a:cs typeface="Times New Roman"/>
                        </a:rPr>
                        <a:t>1. Møde i Praksisplanudvalget</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91414">
                <a:tc>
                  <a:txBody>
                    <a:bodyPr/>
                    <a:lstStyle/>
                    <a:p>
                      <a:pPr marL="342900" lvl="0" indent="-342900" algn="l" defTabSz="914400" rtl="0" eaLnBrk="1" latinLnBrk="0" hangingPunct="1">
                        <a:spcAft>
                          <a:spcPts val="1000"/>
                        </a:spcAft>
                        <a:buFont typeface="Symbol"/>
                        <a:buNone/>
                      </a:pPr>
                      <a:r>
                        <a:rPr lang="da-DK" sz="1600" b="0" kern="1200" dirty="0" smtClean="0">
                          <a:solidFill>
                            <a:schemeClr val="bg1"/>
                          </a:solidFill>
                          <a:latin typeface="Arial"/>
                          <a:ea typeface="Times New Roman"/>
                          <a:cs typeface="Times New Roman"/>
                        </a:rPr>
                        <a:t>04. April</a:t>
                      </a:r>
                      <a:r>
                        <a:rPr lang="da-DK" sz="1600" b="0" kern="1200" baseline="0" dirty="0" smtClean="0">
                          <a:solidFill>
                            <a:schemeClr val="bg1"/>
                          </a:solidFill>
                          <a:latin typeface="Arial"/>
                          <a:ea typeface="Times New Roman"/>
                          <a:cs typeface="Times New Roman"/>
                        </a:rPr>
                        <a:t> 2014</a:t>
                      </a:r>
                      <a:endParaRPr lang="da-DK" sz="1600" b="0" kern="1200" dirty="0" smtClean="0">
                        <a:solidFill>
                          <a:schemeClr val="bg1"/>
                        </a:solidFill>
                        <a:latin typeface="Arial"/>
                        <a:ea typeface="Times New Roman"/>
                        <a:cs typeface="Times New Roman"/>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342900" lvl="0" indent="-342900" algn="l" defTabSz="914400" rtl="0" eaLnBrk="1" latinLnBrk="0" hangingPunct="1">
                        <a:spcAft>
                          <a:spcPts val="1000"/>
                        </a:spcAft>
                        <a:buClr>
                          <a:schemeClr val="bg2"/>
                        </a:buClr>
                        <a:buFont typeface="Arial" pitchFamily="34" charset="0"/>
                        <a:buNone/>
                      </a:pPr>
                      <a:r>
                        <a:rPr lang="da-DK" sz="1600" b="0" kern="1200" dirty="0" smtClean="0">
                          <a:solidFill>
                            <a:schemeClr val="bg1"/>
                          </a:solidFill>
                          <a:latin typeface="Arial"/>
                          <a:ea typeface="Times New Roman"/>
                          <a:cs typeface="Times New Roman"/>
                        </a:rPr>
                        <a:t>2.</a:t>
                      </a:r>
                      <a:r>
                        <a:rPr lang="da-DK" sz="1600" b="0" kern="1200" baseline="0" dirty="0" smtClean="0">
                          <a:solidFill>
                            <a:schemeClr val="bg1"/>
                          </a:solidFill>
                          <a:latin typeface="Arial"/>
                          <a:ea typeface="Times New Roman"/>
                          <a:cs typeface="Times New Roman"/>
                        </a:rPr>
                        <a:t> Møde i Praksisplanudvalget</a:t>
                      </a:r>
                      <a:endParaRPr lang="da-DK" sz="1600" b="0" kern="1200" dirty="0" smtClean="0">
                        <a:solidFill>
                          <a:schemeClr val="bg1"/>
                        </a:solidFill>
                        <a:latin typeface="Arial"/>
                        <a:ea typeface="Times New Roman"/>
                        <a:cs typeface="Times New Roman"/>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91414">
                <a:tc>
                  <a:txBody>
                    <a:bodyPr/>
                    <a:lstStyle/>
                    <a:p>
                      <a:pPr marL="342900" lvl="0" indent="-342900" algn="l" defTabSz="914400" rtl="0" eaLnBrk="1" latinLnBrk="0" hangingPunct="1">
                        <a:spcAft>
                          <a:spcPts val="1000"/>
                        </a:spcAft>
                        <a:buFont typeface="Symbol"/>
                        <a:buNone/>
                      </a:pPr>
                      <a:r>
                        <a:rPr lang="da-DK" sz="1600" b="0" kern="1200" dirty="0" smtClean="0"/>
                        <a:t>11. April 2014</a:t>
                      </a:r>
                      <a:endParaRPr lang="da-DK" sz="1600" b="0" kern="1200" dirty="0" smtClean="0">
                        <a:solidFill>
                          <a:schemeClr val="bg1"/>
                        </a:solidFill>
                        <a:latin typeface="Arial"/>
                        <a:ea typeface="Times New Roman"/>
                        <a:cs typeface="Times New Roman"/>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ts val="0"/>
                        </a:spcBef>
                        <a:spcAft>
                          <a:spcPts val="1000"/>
                        </a:spcAft>
                        <a:buClr>
                          <a:schemeClr val="bg2"/>
                        </a:buClr>
                        <a:buSzTx/>
                        <a:buFont typeface="Arial" pitchFamily="34" charset="0"/>
                        <a:buNone/>
                        <a:tabLst/>
                        <a:defRPr/>
                      </a:pPr>
                      <a:r>
                        <a:rPr lang="da-DK" sz="1600" b="0" kern="1200" dirty="0" smtClean="0"/>
                        <a:t>Mailhøring i kommunerne af rettelser </a:t>
                      </a:r>
                      <a:endParaRPr lang="da-DK" sz="1600" b="0" kern="1200" dirty="0" smtClean="0">
                        <a:solidFill>
                          <a:schemeClr val="bg1"/>
                        </a:solidFill>
                        <a:latin typeface="Arial"/>
                        <a:ea typeface="Times New Roman"/>
                        <a:cs typeface="Times New Roman"/>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91414">
                <a:tc>
                  <a:txBody>
                    <a:bodyPr/>
                    <a:lstStyle/>
                    <a:p>
                      <a:pPr marL="342900" marR="0" lvl="0" indent="-342900" algn="l" defTabSz="914400" rtl="0" eaLnBrk="1" fontAlgn="auto" latinLnBrk="0" hangingPunct="1">
                        <a:lnSpc>
                          <a:spcPct val="100000"/>
                        </a:lnSpc>
                        <a:spcBef>
                          <a:spcPts val="0"/>
                        </a:spcBef>
                        <a:spcAft>
                          <a:spcPts val="1000"/>
                        </a:spcAft>
                        <a:buClrTx/>
                        <a:buSzTx/>
                        <a:buFont typeface="Symbol"/>
                        <a:buNone/>
                        <a:tabLst/>
                        <a:defRPr/>
                      </a:pPr>
                      <a:r>
                        <a:rPr lang="da-DK" sz="1600" b="0" kern="1200" dirty="0" smtClean="0">
                          <a:solidFill>
                            <a:schemeClr val="bg1"/>
                          </a:solidFill>
                          <a:latin typeface="+mn-lt"/>
                          <a:ea typeface="Times New Roman"/>
                          <a:cs typeface="Times New Roman"/>
                        </a:rPr>
                        <a:t>29. April</a:t>
                      </a:r>
                      <a:r>
                        <a:rPr lang="da-DK" sz="1600" b="0" kern="1200" baseline="0" dirty="0" smtClean="0">
                          <a:solidFill>
                            <a:schemeClr val="bg1"/>
                          </a:solidFill>
                          <a:latin typeface="+mn-lt"/>
                          <a:ea typeface="Times New Roman"/>
                          <a:cs typeface="Times New Roman"/>
                        </a:rPr>
                        <a:t> 2014</a:t>
                      </a:r>
                      <a:endParaRPr lang="da-DK" sz="1600" b="0" kern="1200" dirty="0" smtClean="0">
                        <a:solidFill>
                          <a:schemeClr val="bg1"/>
                        </a:solidFill>
                        <a:latin typeface="Arial"/>
                        <a:ea typeface="Times New Roman"/>
                        <a:cs typeface="Times New Roman"/>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ts val="0"/>
                        </a:spcBef>
                        <a:spcAft>
                          <a:spcPts val="1000"/>
                        </a:spcAft>
                        <a:buClr>
                          <a:schemeClr val="bg2"/>
                        </a:buClr>
                        <a:buSzTx/>
                        <a:buFont typeface="Arial" pitchFamily="34" charset="0"/>
                        <a:buNone/>
                        <a:tabLst/>
                        <a:defRPr/>
                      </a:pPr>
                      <a:r>
                        <a:rPr lang="da-DK" sz="1600" b="0" kern="1200" dirty="0" smtClean="0">
                          <a:solidFill>
                            <a:schemeClr val="bg1"/>
                          </a:solidFill>
                          <a:latin typeface="Arial"/>
                          <a:ea typeface="Times New Roman"/>
                          <a:cs typeface="Times New Roman"/>
                        </a:rPr>
                        <a:t>Behandling</a:t>
                      </a:r>
                      <a:r>
                        <a:rPr lang="da-DK" sz="1600" b="0" kern="1200" baseline="0" dirty="0" smtClean="0">
                          <a:solidFill>
                            <a:schemeClr val="bg1"/>
                          </a:solidFill>
                          <a:latin typeface="Arial"/>
                          <a:ea typeface="Times New Roman"/>
                          <a:cs typeface="Times New Roman"/>
                        </a:rPr>
                        <a:t> i </a:t>
                      </a:r>
                      <a:r>
                        <a:rPr lang="da-DK" sz="1600" b="0" kern="1200" dirty="0" err="1" smtClean="0">
                          <a:solidFill>
                            <a:schemeClr val="bg1"/>
                          </a:solidFill>
                          <a:latin typeface="Arial"/>
                          <a:ea typeface="Times New Roman"/>
                          <a:cs typeface="Times New Roman"/>
                        </a:rPr>
                        <a:t>Regionsrådet</a:t>
                      </a:r>
                      <a:r>
                        <a:rPr lang="da-DK" sz="1600" b="0" kern="1200" dirty="0" smtClean="0">
                          <a:solidFill>
                            <a:schemeClr val="bg1"/>
                          </a:solidFill>
                          <a:latin typeface="Arial"/>
                          <a:ea typeface="Times New Roman"/>
                          <a:cs typeface="Times New Roman"/>
                        </a:rPr>
                        <a:t>, Region Nordjylland.</a:t>
                      </a:r>
                      <a:r>
                        <a:rPr lang="da-DK" sz="1600" b="0" kern="1200" baseline="0" dirty="0" smtClean="0">
                          <a:solidFill>
                            <a:schemeClr val="bg1"/>
                          </a:solidFill>
                          <a:latin typeface="Arial"/>
                          <a:ea typeface="Times New Roman"/>
                          <a:cs typeface="Times New Roman"/>
                        </a:rPr>
                        <a:t> Godkendt</a:t>
                      </a:r>
                      <a:endParaRPr lang="da-DK" sz="1600" b="0" kern="1200" dirty="0" smtClean="0">
                        <a:solidFill>
                          <a:schemeClr val="bg1"/>
                        </a:solidFill>
                        <a:latin typeface="Arial"/>
                        <a:ea typeface="Times New Roman"/>
                        <a:cs typeface="Times New Roman"/>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91414">
                <a:tc>
                  <a:txBody>
                    <a:bodyPr/>
                    <a:lstStyle/>
                    <a:p>
                      <a:pPr marL="342900" lvl="0" indent="-342900" algn="l" defTabSz="914400" rtl="0" eaLnBrk="1" latinLnBrk="0" hangingPunct="1">
                        <a:spcAft>
                          <a:spcPts val="1000"/>
                        </a:spcAft>
                        <a:buFont typeface="Symbol"/>
                        <a:buNone/>
                      </a:pPr>
                      <a:r>
                        <a:rPr lang="da-DK" sz="1600" b="0" kern="1200" dirty="0" smtClean="0"/>
                        <a:t>01. Maj 2014</a:t>
                      </a:r>
                      <a:endParaRPr lang="da-DK" sz="1600" b="0" kern="1200" dirty="0" smtClean="0">
                        <a:solidFill>
                          <a:schemeClr val="bg1"/>
                        </a:solidFill>
                        <a:latin typeface="Arial"/>
                        <a:ea typeface="Times New Roman"/>
                        <a:cs typeface="Times New Roman"/>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342900" lvl="0" indent="-342900" algn="l" defTabSz="914400" rtl="0" eaLnBrk="1" latinLnBrk="0" hangingPunct="1">
                        <a:spcAft>
                          <a:spcPts val="1000"/>
                        </a:spcAft>
                        <a:buClr>
                          <a:schemeClr val="bg2"/>
                        </a:buClr>
                        <a:buFont typeface="Arial" pitchFamily="34" charset="0"/>
                        <a:buNone/>
                      </a:pPr>
                      <a:r>
                        <a:rPr lang="da-DK" sz="1600" b="0" kern="1200" dirty="0" smtClean="0"/>
                        <a:t>Praksisplan 1. for</a:t>
                      </a:r>
                      <a:r>
                        <a:rPr lang="da-DK" sz="1600" b="0" kern="1200" baseline="0" dirty="0" smtClean="0"/>
                        <a:t> 2014-2017</a:t>
                      </a:r>
                      <a:endParaRPr lang="da-DK" sz="1600" b="0" kern="1200" dirty="0" smtClean="0">
                        <a:solidFill>
                          <a:schemeClr val="bg1"/>
                        </a:solidFill>
                        <a:latin typeface="Arial"/>
                        <a:ea typeface="Times New Roman"/>
                        <a:cs typeface="Times New Roman"/>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91414">
                <a:tc>
                  <a:txBody>
                    <a:bodyPr/>
                    <a:lstStyle/>
                    <a:p>
                      <a:pPr marL="342900" lvl="0" indent="-342900" algn="l" defTabSz="914400" rtl="0" eaLnBrk="1" latinLnBrk="0" hangingPunct="1">
                        <a:spcAft>
                          <a:spcPts val="1000"/>
                        </a:spcAft>
                        <a:buFont typeface="Symbol"/>
                        <a:buNone/>
                      </a:pPr>
                      <a:r>
                        <a:rPr lang="da-DK" sz="1600" b="0" kern="1200" dirty="0" smtClean="0">
                          <a:solidFill>
                            <a:schemeClr val="bg1"/>
                          </a:solidFill>
                          <a:latin typeface="Arial"/>
                          <a:ea typeface="Times New Roman"/>
                          <a:cs typeface="Times New Roman"/>
                        </a:rPr>
                        <a:t>20. Juni</a:t>
                      </a:r>
                    </a:p>
                    <a:p>
                      <a:pPr marL="342900" lvl="0" indent="-342900" algn="l" defTabSz="914400" rtl="0" eaLnBrk="1" latinLnBrk="0" hangingPunct="1">
                        <a:spcAft>
                          <a:spcPts val="1000"/>
                        </a:spcAft>
                        <a:buFont typeface="Symbol"/>
                        <a:buNone/>
                      </a:pPr>
                      <a:r>
                        <a:rPr lang="da-DK" sz="1600" b="0" kern="1200" dirty="0" smtClean="0">
                          <a:solidFill>
                            <a:schemeClr val="bg1"/>
                          </a:solidFill>
                          <a:latin typeface="Arial"/>
                          <a:ea typeface="Times New Roman"/>
                          <a:cs typeface="Times New Roman"/>
                        </a:rPr>
                        <a:t>5. September</a:t>
                      </a:r>
                    </a:p>
                    <a:p>
                      <a:pPr marL="342900" lvl="0" indent="-342900" algn="l" defTabSz="914400" rtl="0" eaLnBrk="1" latinLnBrk="0" hangingPunct="1">
                        <a:spcAft>
                          <a:spcPts val="1000"/>
                        </a:spcAft>
                        <a:buFont typeface="Symbol"/>
                        <a:buNone/>
                      </a:pPr>
                      <a:r>
                        <a:rPr lang="da-DK" sz="1600" b="0" kern="1200" dirty="0" smtClean="0">
                          <a:solidFill>
                            <a:schemeClr val="bg1"/>
                          </a:solidFill>
                          <a:latin typeface="Arial"/>
                          <a:ea typeface="Times New Roman"/>
                          <a:cs typeface="Times New Roman"/>
                        </a:rPr>
                        <a:t>24. November</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342900" lvl="0" indent="-342900" algn="l" defTabSz="914400" rtl="0" eaLnBrk="1" latinLnBrk="0" hangingPunct="1">
                        <a:spcAft>
                          <a:spcPts val="1000"/>
                        </a:spcAft>
                        <a:buClr>
                          <a:schemeClr val="bg2"/>
                        </a:buClr>
                        <a:buFont typeface="Arial" pitchFamily="34" charset="0"/>
                        <a:buNone/>
                      </a:pPr>
                      <a:r>
                        <a:rPr lang="da-DK" sz="1600" b="0" kern="1200" dirty="0" smtClean="0">
                          <a:solidFill>
                            <a:schemeClr val="bg1"/>
                          </a:solidFill>
                          <a:latin typeface="Arial"/>
                          <a:ea typeface="Times New Roman"/>
                          <a:cs typeface="Times New Roman"/>
                        </a:rPr>
                        <a:t>Praksisplanudvalget</a:t>
                      </a:r>
                      <a:r>
                        <a:rPr lang="da-DK" sz="1600" b="0" kern="1200" baseline="0" dirty="0" smtClean="0">
                          <a:solidFill>
                            <a:schemeClr val="bg1"/>
                          </a:solidFill>
                          <a:latin typeface="Arial"/>
                          <a:ea typeface="Times New Roman"/>
                          <a:cs typeface="Times New Roman"/>
                        </a:rPr>
                        <a:t> videreudvikler praksisplanen.  Foreløbige emner til mødet: 20. juni </a:t>
                      </a:r>
                    </a:p>
                    <a:p>
                      <a:pPr marL="342900" lvl="0" indent="-342900" algn="l" defTabSz="914400" rtl="0" eaLnBrk="1" latinLnBrk="0" hangingPunct="1">
                        <a:spcAft>
                          <a:spcPts val="1000"/>
                        </a:spcAft>
                        <a:buClr>
                          <a:schemeClr val="bg2"/>
                        </a:buClr>
                        <a:buFont typeface="Arial" charset="0"/>
                        <a:buChar char="•"/>
                      </a:pPr>
                      <a:r>
                        <a:rPr lang="da-DK" sz="1600" b="0" kern="1200" baseline="0" dirty="0" smtClean="0">
                          <a:solidFill>
                            <a:schemeClr val="bg1"/>
                          </a:solidFill>
                          <a:latin typeface="Arial"/>
                          <a:ea typeface="Times New Roman"/>
                          <a:cs typeface="Times New Roman"/>
                        </a:rPr>
                        <a:t>Rammer for udvalget og snitflader til andre udvalg</a:t>
                      </a:r>
                    </a:p>
                    <a:p>
                      <a:pPr marL="342900" marR="0" lvl="0" indent="-342900" algn="l" defTabSz="914400" rtl="0" eaLnBrk="1" fontAlgn="auto" latinLnBrk="0" hangingPunct="1">
                        <a:lnSpc>
                          <a:spcPct val="100000"/>
                        </a:lnSpc>
                        <a:spcBef>
                          <a:spcPts val="0"/>
                        </a:spcBef>
                        <a:spcAft>
                          <a:spcPts val="1000"/>
                        </a:spcAft>
                        <a:buClr>
                          <a:schemeClr val="bg2"/>
                        </a:buClr>
                        <a:buSzTx/>
                        <a:buFont typeface="Arial" charset="0"/>
                        <a:buChar char="•"/>
                        <a:tabLst/>
                        <a:defRPr/>
                      </a:pPr>
                      <a:r>
                        <a:rPr lang="da-DK" sz="1600" b="0" kern="1200" baseline="0" dirty="0" smtClean="0">
                          <a:solidFill>
                            <a:schemeClr val="bg1"/>
                          </a:solidFill>
                          <a:latin typeface="+mn-lt"/>
                          <a:ea typeface="Times New Roman"/>
                          <a:cs typeface="Times New Roman"/>
                        </a:rPr>
                        <a:t>Prioritering af temaer:</a:t>
                      </a:r>
                    </a:p>
                    <a:p>
                      <a:pPr marL="800100" marR="0" lvl="1" indent="-342900" algn="l" defTabSz="914400" rtl="0" eaLnBrk="1" fontAlgn="auto" latinLnBrk="0" hangingPunct="1">
                        <a:lnSpc>
                          <a:spcPct val="100000"/>
                        </a:lnSpc>
                        <a:spcBef>
                          <a:spcPts val="0"/>
                        </a:spcBef>
                        <a:spcAft>
                          <a:spcPts val="1000"/>
                        </a:spcAft>
                        <a:buClr>
                          <a:schemeClr val="bg2"/>
                        </a:buClr>
                        <a:buSzTx/>
                        <a:buFont typeface="Arial" charset="0"/>
                        <a:buChar char="•"/>
                        <a:tabLst/>
                        <a:defRPr/>
                      </a:pPr>
                      <a:r>
                        <a:rPr lang="da-DK" sz="1600" b="0" kern="1200" baseline="0" dirty="0" smtClean="0">
                          <a:solidFill>
                            <a:schemeClr val="bg1"/>
                          </a:solidFill>
                          <a:latin typeface="+mn-lt"/>
                          <a:ea typeface="Times New Roman"/>
                          <a:cs typeface="Times New Roman"/>
                        </a:rPr>
                        <a:t>Viden fra spørgeskemaer til lægerne</a:t>
                      </a:r>
                    </a:p>
                    <a:p>
                      <a:pPr marL="800100" marR="0" lvl="1" indent="-342900" algn="l" defTabSz="914400" rtl="0" eaLnBrk="1" fontAlgn="auto" latinLnBrk="0" hangingPunct="1">
                        <a:lnSpc>
                          <a:spcPct val="100000"/>
                        </a:lnSpc>
                        <a:spcBef>
                          <a:spcPts val="0"/>
                        </a:spcBef>
                        <a:spcAft>
                          <a:spcPts val="1000"/>
                        </a:spcAft>
                        <a:buClr>
                          <a:schemeClr val="bg2"/>
                        </a:buClr>
                        <a:buSzTx/>
                        <a:buFont typeface="Arial" charset="0"/>
                        <a:buChar char="•"/>
                        <a:tabLst/>
                        <a:defRPr/>
                      </a:pPr>
                      <a:r>
                        <a:rPr lang="da-DK" sz="1600" b="0" kern="1200" baseline="0" dirty="0" smtClean="0">
                          <a:solidFill>
                            <a:schemeClr val="bg1"/>
                          </a:solidFill>
                          <a:latin typeface="+mn-lt"/>
                          <a:ea typeface="Times New Roman"/>
                          <a:cs typeface="Times New Roman"/>
                        </a:rPr>
                        <a:t>Viden om forskelle i henvisnings- og indlæggelsesmønstre </a:t>
                      </a:r>
                      <a:endParaRPr lang="da-DK" sz="1600" b="0" kern="1200" baseline="0" dirty="0" smtClean="0">
                        <a:solidFill>
                          <a:schemeClr val="bg1"/>
                        </a:solidFill>
                        <a:latin typeface="Arial"/>
                        <a:ea typeface="Times New Roman"/>
                        <a:cs typeface="Times New Roman"/>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91414">
                <a:tc>
                  <a:txBody>
                    <a:bodyPr/>
                    <a:lstStyle/>
                    <a:p>
                      <a:pPr marL="342900" lvl="0" indent="-342900" algn="l" defTabSz="914400" rtl="0" eaLnBrk="1" latinLnBrk="0" hangingPunct="1">
                        <a:spcAft>
                          <a:spcPts val="1000"/>
                        </a:spcAft>
                        <a:buFont typeface="Symbol"/>
                        <a:buNone/>
                      </a:pPr>
                      <a:r>
                        <a:rPr lang="da-DK" sz="1600" b="0" kern="1200" dirty="0" smtClean="0">
                          <a:solidFill>
                            <a:schemeClr val="bg1"/>
                          </a:solidFill>
                          <a:latin typeface="Arial"/>
                          <a:ea typeface="Times New Roman"/>
                          <a:cs typeface="Times New Roman"/>
                        </a:rPr>
                        <a:t>1. September 2014</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342900" lvl="0" indent="-342900" algn="l" defTabSz="914400" rtl="0" eaLnBrk="1" latinLnBrk="0" hangingPunct="1">
                        <a:spcAft>
                          <a:spcPts val="1000"/>
                        </a:spcAft>
                        <a:buClr>
                          <a:schemeClr val="bg2"/>
                        </a:buClr>
                        <a:buFont typeface="Arial" pitchFamily="34" charset="0"/>
                        <a:buNone/>
                      </a:pPr>
                      <a:r>
                        <a:rPr lang="da-DK" sz="1600" b="0" kern="1200" dirty="0" smtClean="0"/>
                        <a:t>Sundhedslov om almen praksis træder i kraft</a:t>
                      </a:r>
                      <a:endParaRPr lang="da-DK" sz="1600" b="0" kern="1200" dirty="0" smtClean="0">
                        <a:solidFill>
                          <a:schemeClr val="bg1"/>
                        </a:solidFill>
                        <a:latin typeface="Arial"/>
                        <a:ea typeface="Times New Roman"/>
                        <a:cs typeface="Times New Roman"/>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
        <p:nvSpPr>
          <p:cNvPr id="7" name="Tekstboks 6"/>
          <p:cNvSpPr txBox="1"/>
          <p:nvPr/>
        </p:nvSpPr>
        <p:spPr>
          <a:xfrm>
            <a:off x="611560" y="404664"/>
            <a:ext cx="612091" cy="369332"/>
          </a:xfrm>
          <a:prstGeom prst="rect">
            <a:avLst/>
          </a:prstGeom>
          <a:noFill/>
        </p:spPr>
        <p:txBody>
          <a:bodyPr wrap="none" rtlCol="0">
            <a:spAutoFit/>
          </a:bodyPr>
          <a:lstStyle/>
          <a:p>
            <a:r>
              <a:rPr lang="da-DK" dirty="0" smtClean="0"/>
              <a:t>Tids</a:t>
            </a:r>
            <a:endParaRPr lang="da-DK" dirty="0"/>
          </a:p>
        </p:txBody>
      </p:sp>
      <p:sp>
        <p:nvSpPr>
          <p:cNvPr id="8" name="Titel 2"/>
          <p:cNvSpPr>
            <a:spLocks noGrp="1"/>
          </p:cNvSpPr>
          <p:nvPr>
            <p:ph type="title"/>
          </p:nvPr>
        </p:nvSpPr>
        <p:spPr>
          <a:xfrm>
            <a:off x="251520" y="116632"/>
            <a:ext cx="8424000" cy="529200"/>
          </a:xfrm>
        </p:spPr>
        <p:txBody>
          <a:bodyPr/>
          <a:lstStyle/>
          <a:p>
            <a:r>
              <a:rPr lang="da-DK" smtClean="0"/>
              <a:t>Frem mod praksisplan 1 og derefter</a:t>
            </a:r>
            <a:endParaRPr lang="da-DK"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179512" y="1340768"/>
            <a:ext cx="8712968" cy="4464496"/>
          </a:xfrm>
        </p:spPr>
        <p:txBody>
          <a:bodyPr>
            <a:normAutofit/>
          </a:bodyPr>
          <a:lstStyle/>
          <a:p>
            <a:pPr>
              <a:buFont typeface="Arial" pitchFamily="34" charset="0"/>
              <a:buChar char="•"/>
            </a:pPr>
            <a:r>
              <a:rPr lang="da-DK" dirty="0" smtClean="0"/>
              <a:t>Fokus på en styrkelse af tilgængeligheden mellem praktiserende læger og det kommunale sundhedsvæsen. </a:t>
            </a:r>
          </a:p>
          <a:p>
            <a:pPr>
              <a:buFont typeface="Arial" pitchFamily="34" charset="0"/>
              <a:buChar char="•"/>
            </a:pPr>
            <a:r>
              <a:rPr lang="da-DK" dirty="0" smtClean="0"/>
              <a:t>Påpegning af, at behovet for koordinering vil stige mellem praktiserende lægers opgaver i det tværsektorielle samarbejde med sygehuse og med kommuner. </a:t>
            </a:r>
          </a:p>
          <a:p>
            <a:pPr>
              <a:buFont typeface="Arial" pitchFamily="34" charset="0"/>
              <a:buChar char="•"/>
            </a:pPr>
            <a:r>
              <a:rPr lang="da-DK" dirty="0" smtClean="0"/>
              <a:t>Det skal laves konkrete aftaler om               opgavefordelingen mellem praktiserende                       læger, sygehuse og kommuner. </a:t>
            </a:r>
          </a:p>
          <a:p>
            <a:endParaRPr lang="da-DK" dirty="0"/>
          </a:p>
        </p:txBody>
      </p:sp>
      <p:sp>
        <p:nvSpPr>
          <p:cNvPr id="3" name="Titel 2"/>
          <p:cNvSpPr>
            <a:spLocks noGrp="1"/>
          </p:cNvSpPr>
          <p:nvPr>
            <p:ph type="title"/>
          </p:nvPr>
        </p:nvSpPr>
        <p:spPr/>
        <p:txBody>
          <a:bodyPr/>
          <a:lstStyle/>
          <a:p>
            <a:pPr algn="ctr"/>
            <a:r>
              <a:rPr lang="da-DK" sz="3300" dirty="0" smtClean="0"/>
              <a:t>Tema 1.: God dialog og kommunikation</a:t>
            </a:r>
            <a:endParaRPr lang="da-DK" sz="3300" dirty="0"/>
          </a:p>
        </p:txBody>
      </p:sp>
      <p:pic>
        <p:nvPicPr>
          <p:cNvPr id="1026" name="Picture 2" descr="C:\Users\n1ull\Pictures\DET_NR~1.JPG"/>
          <p:cNvPicPr>
            <a:picLocks noChangeAspect="1" noChangeArrowheads="1"/>
          </p:cNvPicPr>
          <p:nvPr/>
        </p:nvPicPr>
        <p:blipFill>
          <a:blip r:embed="rId3" cstate="print"/>
          <a:srcRect/>
          <a:stretch>
            <a:fillRect/>
          </a:stretch>
        </p:blipFill>
        <p:spPr bwMode="auto">
          <a:xfrm>
            <a:off x="6732240" y="3676650"/>
            <a:ext cx="2209800" cy="31813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179512" y="1340768"/>
            <a:ext cx="8712968" cy="4680520"/>
          </a:xfrm>
        </p:spPr>
        <p:txBody>
          <a:bodyPr>
            <a:normAutofit/>
          </a:bodyPr>
          <a:lstStyle/>
          <a:p>
            <a:pPr>
              <a:buFont typeface="Arial" pitchFamily="34" charset="0"/>
              <a:buChar char="•"/>
            </a:pPr>
            <a:r>
              <a:rPr lang="da-DK" dirty="0" smtClean="0"/>
              <a:t>Fokus på behovet for analyser af forskelle i lægernes henvisninger til undersøgelser, behandlinger og indlæggelser på sygehusene. </a:t>
            </a:r>
          </a:p>
          <a:p>
            <a:pPr>
              <a:buFont typeface="Arial" pitchFamily="34" charset="0"/>
              <a:buChar char="•"/>
            </a:pPr>
            <a:r>
              <a:rPr lang="da-DK" b="1" u="sng" dirty="0" smtClean="0"/>
              <a:t>Eksempel 1:</a:t>
            </a:r>
          </a:p>
          <a:p>
            <a:pPr>
              <a:buFont typeface="Arial" pitchFamily="34" charset="0"/>
              <a:buChar char="•"/>
            </a:pPr>
            <a:r>
              <a:rPr lang="da-DK" dirty="0" smtClean="0"/>
              <a:t>Indlæggelser på medicinske afdelinger pr. 1.000 indbyggere (alderskorrigeret):</a:t>
            </a:r>
          </a:p>
          <a:p>
            <a:pPr lvl="1"/>
            <a:r>
              <a:rPr lang="da-DK" dirty="0" smtClean="0"/>
              <a:t>Regionsgennemsnit 58,1. </a:t>
            </a:r>
          </a:p>
          <a:p>
            <a:pPr lvl="1"/>
            <a:r>
              <a:rPr lang="da-DK" dirty="0" smtClean="0"/>
              <a:t>Mindste i stikprøve: 41,8 (34 % lavere)</a:t>
            </a:r>
          </a:p>
          <a:p>
            <a:pPr lvl="1"/>
            <a:r>
              <a:rPr lang="da-DK" dirty="0" smtClean="0"/>
              <a:t>Største i stikprøve: 89,6 (54 % over)</a:t>
            </a:r>
          </a:p>
          <a:p>
            <a:pPr lvl="1"/>
            <a:endParaRPr lang="da-DK" dirty="0"/>
          </a:p>
        </p:txBody>
      </p:sp>
      <p:sp>
        <p:nvSpPr>
          <p:cNvPr id="3" name="Titel 2"/>
          <p:cNvSpPr>
            <a:spLocks noGrp="1"/>
          </p:cNvSpPr>
          <p:nvPr>
            <p:ph type="title"/>
          </p:nvPr>
        </p:nvSpPr>
        <p:spPr/>
        <p:txBody>
          <a:bodyPr/>
          <a:lstStyle/>
          <a:p>
            <a:pPr lvl="3"/>
            <a:r>
              <a:rPr lang="da-DK" sz="3600" b="1" dirty="0" smtClean="0">
                <a:solidFill>
                  <a:schemeClr val="bg1"/>
                </a:solidFill>
              </a:rPr>
              <a:t>Tema 2. : Lær af de gode erfaringer, 1</a:t>
            </a:r>
            <a:endParaRPr lang="da-DK" sz="3600" b="1" dirty="0">
              <a:solidFill>
                <a:schemeClr val="bg1"/>
              </a:solidFill>
            </a:endParaRPr>
          </a:p>
        </p:txBody>
      </p:sp>
      <p:pic>
        <p:nvPicPr>
          <p:cNvPr id="2051" name="Picture 3" descr="C:\Users\n1ull\Pictures\M+©desituation 4_Web 72dpi_2.jpg"/>
          <p:cNvPicPr>
            <a:picLocks noChangeAspect="1" noChangeArrowheads="1"/>
          </p:cNvPicPr>
          <p:nvPr/>
        </p:nvPicPr>
        <p:blipFill>
          <a:blip r:embed="rId3" cstate="print"/>
          <a:srcRect/>
          <a:stretch>
            <a:fillRect/>
          </a:stretch>
        </p:blipFill>
        <p:spPr bwMode="auto">
          <a:xfrm>
            <a:off x="6372200" y="4941168"/>
            <a:ext cx="2551851" cy="170080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179512" y="1340768"/>
            <a:ext cx="8712968" cy="4680520"/>
          </a:xfrm>
        </p:spPr>
        <p:txBody>
          <a:bodyPr>
            <a:normAutofit lnSpcReduction="10000"/>
          </a:bodyPr>
          <a:lstStyle/>
          <a:p>
            <a:pPr>
              <a:buFont typeface="Arial" pitchFamily="34" charset="0"/>
              <a:buChar char="•"/>
            </a:pPr>
            <a:r>
              <a:rPr lang="da-DK" dirty="0" smtClean="0"/>
              <a:t>Fokus på behovet for analyser af forskelle i lægernes henvisninger til undersøgelser, behandlinger og indlæggelser på sygehusene. </a:t>
            </a:r>
          </a:p>
          <a:p>
            <a:pPr>
              <a:buFont typeface="Arial" pitchFamily="34" charset="0"/>
              <a:buChar char="•"/>
            </a:pPr>
            <a:r>
              <a:rPr lang="da-DK" b="1" u="sng" dirty="0" smtClean="0"/>
              <a:t>Eksempel 2:</a:t>
            </a:r>
          </a:p>
          <a:p>
            <a:pPr>
              <a:buFont typeface="Arial" pitchFamily="34" charset="0"/>
              <a:buChar char="•"/>
            </a:pPr>
            <a:endParaRPr lang="da-DK" smtClean="0"/>
          </a:p>
          <a:p>
            <a:pPr>
              <a:buFont typeface="Arial" pitchFamily="34" charset="0"/>
              <a:buChar char="•"/>
            </a:pPr>
            <a:r>
              <a:rPr lang="da-DK" dirty="0" smtClean="0"/>
              <a:t>Henvisninger til videre behandling:</a:t>
            </a:r>
          </a:p>
          <a:p>
            <a:pPr lvl="1"/>
            <a:r>
              <a:rPr lang="da-DK" dirty="0" smtClean="0"/>
              <a:t>Regionsgennemsnit 100 </a:t>
            </a:r>
          </a:p>
          <a:p>
            <a:pPr lvl="1"/>
            <a:r>
              <a:rPr lang="da-DK" dirty="0" smtClean="0"/>
              <a:t>Mindste i stikprøve: 28 % lavere, altså 72 %)</a:t>
            </a:r>
          </a:p>
          <a:p>
            <a:pPr lvl="1"/>
            <a:r>
              <a:rPr lang="da-DK" dirty="0" smtClean="0"/>
              <a:t>Største i stikprøve: 46 % over, altså 146 %</a:t>
            </a:r>
          </a:p>
          <a:p>
            <a:pPr lvl="1"/>
            <a:endParaRPr lang="da-DK" dirty="0"/>
          </a:p>
        </p:txBody>
      </p:sp>
      <p:sp>
        <p:nvSpPr>
          <p:cNvPr id="3" name="Titel 2"/>
          <p:cNvSpPr>
            <a:spLocks noGrp="1"/>
          </p:cNvSpPr>
          <p:nvPr>
            <p:ph type="title"/>
          </p:nvPr>
        </p:nvSpPr>
        <p:spPr/>
        <p:txBody>
          <a:bodyPr/>
          <a:lstStyle/>
          <a:p>
            <a:pPr lvl="3"/>
            <a:r>
              <a:rPr lang="da-DK" sz="3600" b="1" dirty="0" smtClean="0">
                <a:solidFill>
                  <a:schemeClr val="bg1"/>
                </a:solidFill>
              </a:rPr>
              <a:t>Tema 2. : Lær af de gode erfaringer, 2</a:t>
            </a:r>
            <a:endParaRPr lang="da-DK" sz="3600" b="1" dirty="0">
              <a:solidFill>
                <a:schemeClr val="bg1"/>
              </a:solidFill>
            </a:endParaRPr>
          </a:p>
        </p:txBody>
      </p:sp>
      <p:pic>
        <p:nvPicPr>
          <p:cNvPr id="5" name="Billede 4" descr="Aalborg Sygehus_Web 72dpi_3.jpg"/>
          <p:cNvPicPr>
            <a:picLocks noChangeAspect="1"/>
          </p:cNvPicPr>
          <p:nvPr/>
        </p:nvPicPr>
        <p:blipFill>
          <a:blip r:embed="rId3" cstate="print"/>
          <a:stretch>
            <a:fillRect/>
          </a:stretch>
        </p:blipFill>
        <p:spPr>
          <a:xfrm>
            <a:off x="6516216" y="2276872"/>
            <a:ext cx="2411760" cy="239734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179512" y="1340768"/>
            <a:ext cx="8712968" cy="4464496"/>
          </a:xfrm>
        </p:spPr>
        <p:txBody>
          <a:bodyPr>
            <a:normAutofit/>
          </a:bodyPr>
          <a:lstStyle/>
          <a:p>
            <a:pPr>
              <a:buFont typeface="Arial" pitchFamily="34" charset="0"/>
              <a:buChar char="•"/>
            </a:pPr>
            <a:r>
              <a:rPr lang="da-DK" dirty="0" smtClean="0"/>
              <a:t>Stor opmærksomhed på lægedækningen, og at praksisplanen skal indeholde konkrete initiativer til fastholdelse og rekruttering af praktiserende læger med henblik på at forebygge lægemangel.</a:t>
            </a:r>
          </a:p>
          <a:p>
            <a:pPr>
              <a:buFont typeface="Arial" pitchFamily="34" charset="0"/>
              <a:buChar char="•"/>
            </a:pPr>
            <a:r>
              <a:rPr lang="da-DK" dirty="0" smtClean="0"/>
              <a:t>Brug af analyser og data systematisk som pejlemærke ved generationsskifte og ophør i de enkelte områder i regionens kommuner. </a:t>
            </a:r>
          </a:p>
          <a:p>
            <a:endParaRPr lang="da-DK" dirty="0"/>
          </a:p>
        </p:txBody>
      </p:sp>
      <p:sp>
        <p:nvSpPr>
          <p:cNvPr id="3" name="Titel 2"/>
          <p:cNvSpPr>
            <a:spLocks noGrp="1"/>
          </p:cNvSpPr>
          <p:nvPr>
            <p:ph type="title"/>
          </p:nvPr>
        </p:nvSpPr>
        <p:spPr>
          <a:xfrm>
            <a:off x="251520" y="404664"/>
            <a:ext cx="8712968" cy="529200"/>
          </a:xfrm>
        </p:spPr>
        <p:txBody>
          <a:bodyPr/>
          <a:lstStyle/>
          <a:p>
            <a:pPr lvl="3"/>
            <a:r>
              <a:rPr lang="da-DK" sz="3200" b="1" i="1" dirty="0" smtClean="0">
                <a:solidFill>
                  <a:schemeClr val="bg1"/>
                </a:solidFill>
              </a:rPr>
              <a:t>Tema 3. : Lægedækning og tilgængelighed</a:t>
            </a:r>
            <a:endParaRPr lang="da-DK" sz="3200" b="1" dirty="0">
              <a:solidFill>
                <a:schemeClr val="bg1"/>
              </a:solidFill>
            </a:endParaRPr>
          </a:p>
        </p:txBody>
      </p:sp>
      <p:pic>
        <p:nvPicPr>
          <p:cNvPr id="4" name="Billede 3" descr="Hovedbiblioteket, b+©rn_Web 72dpi_2.jpg"/>
          <p:cNvPicPr>
            <a:picLocks noChangeAspect="1"/>
          </p:cNvPicPr>
          <p:nvPr/>
        </p:nvPicPr>
        <p:blipFill>
          <a:blip r:embed="rId3" cstate="print"/>
          <a:stretch>
            <a:fillRect/>
          </a:stretch>
        </p:blipFill>
        <p:spPr>
          <a:xfrm>
            <a:off x="5471592" y="4293096"/>
            <a:ext cx="3456384" cy="230425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179512" y="1340768"/>
            <a:ext cx="8712968" cy="4464496"/>
          </a:xfrm>
        </p:spPr>
        <p:txBody>
          <a:bodyPr>
            <a:normAutofit/>
          </a:bodyPr>
          <a:lstStyle/>
          <a:p>
            <a:pPr>
              <a:buFont typeface="Arial" pitchFamily="34" charset="0"/>
              <a:buChar char="•"/>
            </a:pPr>
            <a:r>
              <a:rPr lang="da-DK" dirty="0" smtClean="0"/>
              <a:t>Fokus på samarbejde omkring ressourceudnyttelse og opgavefordeling mellem sektorerne. Tidlig opsporing og henvisning til kommunale tilbud er centrale områder.</a:t>
            </a:r>
          </a:p>
          <a:p>
            <a:pPr lvl="1"/>
            <a:r>
              <a:rPr lang="da-DK" dirty="0" smtClean="0"/>
              <a:t>Når 3. generations sundhedsaftaler er indgået skal der arbejdes videre med at virkeliggøre konkrete indsatser og derefter følge op på disse indsatser. </a:t>
            </a:r>
          </a:p>
          <a:p>
            <a:pPr lvl="1"/>
            <a:endParaRPr lang="da-DK" dirty="0" smtClean="0"/>
          </a:p>
          <a:p>
            <a:pPr lvl="1"/>
            <a:r>
              <a:rPr lang="da-DK" dirty="0" smtClean="0"/>
              <a:t>I centrum er målbarhed og konkret fokus. </a:t>
            </a:r>
          </a:p>
          <a:p>
            <a:endParaRPr lang="da-DK" dirty="0"/>
          </a:p>
        </p:txBody>
      </p:sp>
      <p:sp>
        <p:nvSpPr>
          <p:cNvPr id="3" name="Titel 2"/>
          <p:cNvSpPr>
            <a:spLocks noGrp="1"/>
          </p:cNvSpPr>
          <p:nvPr>
            <p:ph type="title"/>
          </p:nvPr>
        </p:nvSpPr>
        <p:spPr>
          <a:xfrm>
            <a:off x="251520" y="404664"/>
            <a:ext cx="8712968" cy="529200"/>
          </a:xfrm>
        </p:spPr>
        <p:txBody>
          <a:bodyPr/>
          <a:lstStyle/>
          <a:p>
            <a:pPr lvl="3"/>
            <a:r>
              <a:rPr lang="da-DK" sz="3200" b="1" dirty="0" smtClean="0">
                <a:solidFill>
                  <a:schemeClr val="bg1"/>
                </a:solidFill>
              </a:rPr>
              <a:t>Tema 4: Forsat understøtning af aftalte og etablerede tiltag</a:t>
            </a:r>
            <a:endParaRPr lang="da-DK" sz="3200" b="1" dirty="0">
              <a:solidFill>
                <a:schemeClr val="bg1"/>
              </a:solidFill>
            </a:endParaRPr>
          </a:p>
        </p:txBody>
      </p:sp>
      <p:pic>
        <p:nvPicPr>
          <p:cNvPr id="5" name="Billede 4" descr="Ældre mand_Web 72dpi_1.jpg"/>
          <p:cNvPicPr>
            <a:picLocks noChangeAspect="1"/>
          </p:cNvPicPr>
          <p:nvPr/>
        </p:nvPicPr>
        <p:blipFill>
          <a:blip r:embed="rId3" cstate="print"/>
          <a:stretch>
            <a:fillRect/>
          </a:stretch>
        </p:blipFill>
        <p:spPr>
          <a:xfrm>
            <a:off x="6335689" y="4869160"/>
            <a:ext cx="2700299" cy="18002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179512" y="1340768"/>
            <a:ext cx="8712968" cy="4464496"/>
          </a:xfrm>
        </p:spPr>
        <p:txBody>
          <a:bodyPr>
            <a:normAutofit/>
          </a:bodyPr>
          <a:lstStyle/>
          <a:p>
            <a:pPr>
              <a:buFont typeface="Arial" pitchFamily="34" charset="0"/>
              <a:buChar char="•"/>
            </a:pPr>
            <a:r>
              <a:rPr lang="da-DK" dirty="0" smtClean="0"/>
              <a:t>Kommunerne må have som mål, at </a:t>
            </a:r>
            <a:r>
              <a:rPr lang="da-DK" dirty="0" smtClean="0"/>
              <a:t>praksisplanen genåbnes i efteråret 2014, når konturerne af  </a:t>
            </a:r>
            <a:r>
              <a:rPr lang="da-DK" dirty="0" smtClean="0"/>
              <a:t>de nye sundhedsaftaler </a:t>
            </a:r>
            <a:r>
              <a:rPr lang="da-DK" dirty="0" smtClean="0"/>
              <a:t>kendes.</a:t>
            </a:r>
          </a:p>
          <a:p>
            <a:pPr>
              <a:buFont typeface="Arial" pitchFamily="34" charset="0"/>
              <a:buChar char="•"/>
            </a:pPr>
            <a:r>
              <a:rPr lang="da-DK" dirty="0" smtClean="0"/>
              <a:t>Dialog med de praktiserende læger er vigtigt,, når de nye 3</a:t>
            </a:r>
            <a:r>
              <a:rPr lang="da-DK" dirty="0" smtClean="0"/>
              <a:t>. generations sundhedsaftaler </a:t>
            </a:r>
            <a:r>
              <a:rPr lang="da-DK" dirty="0" smtClean="0"/>
              <a:t>skal gennemføres</a:t>
            </a:r>
          </a:p>
          <a:p>
            <a:pPr>
              <a:buFont typeface="Arial" pitchFamily="34" charset="0"/>
              <a:buChar char="•"/>
            </a:pPr>
            <a:r>
              <a:rPr lang="da-DK" dirty="0" smtClean="0"/>
              <a:t>Konkretisering af viden om lægedækning </a:t>
            </a:r>
            <a:r>
              <a:rPr lang="da-DK" dirty="0" smtClean="0"/>
              <a:t>og </a:t>
            </a:r>
            <a:r>
              <a:rPr lang="da-DK" dirty="0" smtClean="0"/>
              <a:t>tilgængelighed skal med, når planen ”genåbnes”</a:t>
            </a:r>
            <a:endParaRPr lang="da-DK" dirty="0" smtClean="0"/>
          </a:p>
          <a:p>
            <a:pPr>
              <a:buFont typeface="Arial" pitchFamily="34" charset="0"/>
              <a:buChar char="•"/>
            </a:pPr>
            <a:endParaRPr lang="da-DK" dirty="0" smtClean="0"/>
          </a:p>
        </p:txBody>
      </p:sp>
      <p:sp>
        <p:nvSpPr>
          <p:cNvPr id="3" name="Titel 2"/>
          <p:cNvSpPr>
            <a:spLocks noGrp="1"/>
          </p:cNvSpPr>
          <p:nvPr>
            <p:ph type="title"/>
          </p:nvPr>
        </p:nvSpPr>
        <p:spPr>
          <a:xfrm>
            <a:off x="251520" y="404664"/>
            <a:ext cx="8712968" cy="529200"/>
          </a:xfrm>
        </p:spPr>
        <p:txBody>
          <a:bodyPr/>
          <a:lstStyle/>
          <a:p>
            <a:pPr lvl="3"/>
            <a:r>
              <a:rPr lang="da-DK" sz="3200" b="1" dirty="0" smtClean="0">
                <a:solidFill>
                  <a:schemeClr val="bg1"/>
                </a:solidFill>
              </a:rPr>
              <a:t>Proces herfra, hvornår ”genåbnes” planen?</a:t>
            </a:r>
            <a:br>
              <a:rPr lang="da-DK" sz="3200" b="1" dirty="0" smtClean="0">
                <a:solidFill>
                  <a:schemeClr val="bg1"/>
                </a:solidFill>
              </a:rPr>
            </a:br>
            <a:endParaRPr lang="da-DK" sz="3200" b="1" dirty="0">
              <a:solidFill>
                <a:schemeClr val="bg1"/>
              </a:solidFill>
            </a:endParaRPr>
          </a:p>
        </p:txBody>
      </p:sp>
      <p:pic>
        <p:nvPicPr>
          <p:cNvPr id="4" name="Billede 3" descr="Aalborg billeder_Web 72dpi_1 (3).jpg"/>
          <p:cNvPicPr>
            <a:picLocks noChangeAspect="1"/>
          </p:cNvPicPr>
          <p:nvPr/>
        </p:nvPicPr>
        <p:blipFill>
          <a:blip r:embed="rId3" cstate="print"/>
          <a:stretch>
            <a:fillRect/>
          </a:stretch>
        </p:blipFill>
        <p:spPr>
          <a:xfrm>
            <a:off x="7236296" y="4365104"/>
            <a:ext cx="1707654" cy="227687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AK Officiel">
      <a:dk1>
        <a:srgbClr val="000000"/>
      </a:dk1>
      <a:lt1>
        <a:srgbClr val="FFFFFF"/>
      </a:lt1>
      <a:dk2>
        <a:srgbClr val="007070"/>
      </a:dk2>
      <a:lt2>
        <a:srgbClr val="C6C7C9"/>
      </a:lt2>
      <a:accent1>
        <a:srgbClr val="4B9BAF"/>
      </a:accent1>
      <a:accent2>
        <a:srgbClr val="A0CE67"/>
      </a:accent2>
      <a:accent3>
        <a:srgbClr val="C8D4E6"/>
      </a:accent3>
      <a:accent4>
        <a:srgbClr val="98002E"/>
      </a:accent4>
      <a:accent5>
        <a:srgbClr val="EE3424"/>
      </a:accent5>
      <a:accent6>
        <a:srgbClr val="EE3424"/>
      </a:accent6>
      <a:hlink>
        <a:srgbClr val="00A3D6"/>
      </a:hlink>
      <a:folHlink>
        <a:srgbClr val="BF5C00"/>
      </a:folHlink>
    </a:clrScheme>
    <a:fontScheme name="AK Arial">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783</TotalTime>
  <Words>1077</Words>
  <Application>Microsoft Office PowerPoint</Application>
  <PresentationFormat>Skærmshow (4:3)</PresentationFormat>
  <Paragraphs>118</Paragraphs>
  <Slides>8</Slides>
  <Notes>8</Notes>
  <HiddenSlides>0</HiddenSlides>
  <MMClips>0</MMClips>
  <ScaleCrop>false</ScaleCrop>
  <HeadingPairs>
    <vt:vector size="4" baseType="variant">
      <vt:variant>
        <vt:lpstr>Tema</vt:lpstr>
      </vt:variant>
      <vt:variant>
        <vt:i4>1</vt:i4>
      </vt:variant>
      <vt:variant>
        <vt:lpstr>Diastitler</vt:lpstr>
      </vt:variant>
      <vt:variant>
        <vt:i4>8</vt:i4>
      </vt:variant>
    </vt:vector>
  </HeadingPairs>
  <TitlesOfParts>
    <vt:vector size="9" baseType="lpstr">
      <vt:lpstr>Default Theme</vt:lpstr>
      <vt:lpstr>Orientering vedr. praksisplan</vt:lpstr>
      <vt:lpstr>Frem mod praksisplan 1 og derefter</vt:lpstr>
      <vt:lpstr>Tema 1.: God dialog og kommunikation</vt:lpstr>
      <vt:lpstr>Tema 2. : Lær af de gode erfaringer, 1</vt:lpstr>
      <vt:lpstr>Tema 2. : Lær af de gode erfaringer, 2</vt:lpstr>
      <vt:lpstr>Tema 3. : Lægedækning og tilgængelighed</vt:lpstr>
      <vt:lpstr>Tema 4: Forsat understøtning af aftalte og etablerede tiltag</vt:lpstr>
      <vt:lpstr>Proces herfra, hvornår ”genåbnes” planen? </vt:lpstr>
    </vt:vector>
  </TitlesOfParts>
  <Company>Aalborg Kommune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Orientering vedr. praksisplan</dc:title>
  <dc:creator>Lars Lund</dc:creator>
  <cp:lastModifiedBy>Lars Lund</cp:lastModifiedBy>
  <cp:revision>22</cp:revision>
  <dcterms:created xsi:type="dcterms:W3CDTF">2014-05-12T06:40:16Z</dcterms:created>
  <dcterms:modified xsi:type="dcterms:W3CDTF">2014-05-19T10:56:37Z</dcterms:modified>
</cp:coreProperties>
</file>